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85" r:id="rId4"/>
    <p:sldId id="269" r:id="rId5"/>
    <p:sldId id="286" r:id="rId6"/>
    <p:sldId id="270" r:id="rId7"/>
    <p:sldId id="271" r:id="rId8"/>
    <p:sldId id="272" r:id="rId9"/>
    <p:sldId id="273" r:id="rId10"/>
    <p:sldId id="274" r:id="rId11"/>
    <p:sldId id="275" r:id="rId12"/>
    <p:sldId id="257" r:id="rId13"/>
    <p:sldId id="259" r:id="rId14"/>
    <p:sldId id="261" r:id="rId15"/>
    <p:sldId id="262" r:id="rId16"/>
    <p:sldId id="263" r:id="rId17"/>
    <p:sldId id="264" r:id="rId18"/>
    <p:sldId id="265" r:id="rId19"/>
    <p:sldId id="267" r:id="rId20"/>
    <p:sldId id="276" r:id="rId21"/>
    <p:sldId id="278" r:id="rId22"/>
    <p:sldId id="279" r:id="rId23"/>
    <p:sldId id="277" r:id="rId24"/>
    <p:sldId id="280" r:id="rId25"/>
    <p:sldId id="281" r:id="rId26"/>
    <p:sldId id="282" r:id="rId27"/>
    <p:sldId id="283" r:id="rId28"/>
    <p:sldId id="284" r:id="rId29"/>
    <p:sldId id="268"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0066"/>
    <a:srgbClr val="095710"/>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69237" y="466166"/>
            <a:ext cx="5605525" cy="697230"/>
          </a:xfrm>
          <a:prstGeom prst="rect">
            <a:avLst/>
          </a:prstGeom>
        </p:spPr>
        <p:txBody>
          <a:bodyPr wrap="square" lIns="0" tIns="0" rIns="0" bIns="0">
            <a:spAutoFit/>
          </a:bodyPr>
          <a:lstStyle>
            <a:lvl1pPr>
              <a:defRPr sz="4400" b="1"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16479" y="461594"/>
            <a:ext cx="4511040" cy="69723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307340" y="1577083"/>
            <a:ext cx="3948429" cy="3537585"/>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769237" y="466166"/>
            <a:ext cx="5605525" cy="536685"/>
          </a:xfrm>
          <a:prstGeom prst="rect">
            <a:avLst/>
          </a:prstGeom>
        </p:spPr>
        <p:txBody>
          <a:bodyPr vert="horz" wrap="square" lIns="0" tIns="13335" rIns="0" bIns="0" rtlCol="0">
            <a:spAutoFit/>
          </a:bodyPr>
          <a:lstStyle/>
          <a:p>
            <a:pPr marL="15875" algn="ctr">
              <a:lnSpc>
                <a:spcPct val="100000"/>
              </a:lnSpc>
              <a:spcBef>
                <a:spcPts val="105"/>
              </a:spcBef>
            </a:pPr>
            <a:r>
              <a:rPr sz="3400" dirty="0">
                <a:solidFill>
                  <a:srgbClr val="0070C0"/>
                </a:solidFill>
                <a:latin typeface="Times New Roman" pitchFamily="18" charset="0"/>
                <a:cs typeface="Times New Roman" pitchFamily="18" charset="0"/>
              </a:rPr>
              <a:t>Materials</a:t>
            </a:r>
            <a:r>
              <a:rPr sz="3400" spc="-70" dirty="0">
                <a:solidFill>
                  <a:srgbClr val="0070C0"/>
                </a:solidFill>
                <a:latin typeface="Times New Roman" pitchFamily="18" charset="0"/>
                <a:cs typeface="Times New Roman" pitchFamily="18" charset="0"/>
              </a:rPr>
              <a:t> </a:t>
            </a:r>
            <a:r>
              <a:rPr sz="3400" dirty="0">
                <a:solidFill>
                  <a:srgbClr val="0070C0"/>
                </a:solidFill>
                <a:latin typeface="Times New Roman" pitchFamily="18" charset="0"/>
                <a:cs typeface="Times New Roman" pitchFamily="18" charset="0"/>
              </a:rPr>
              <a:t>Management</a:t>
            </a:r>
          </a:p>
        </p:txBody>
      </p:sp>
      <p:pic>
        <p:nvPicPr>
          <p:cNvPr id="3" name="Picture 2" descr="C:\Users\User\Desktop\logisticsscm-1531221325.jpg"/>
          <p:cNvPicPr>
            <a:picLocks noChangeAspect="1" noChangeArrowheads="1"/>
          </p:cNvPicPr>
          <p:nvPr/>
        </p:nvPicPr>
        <p:blipFill>
          <a:blip r:embed="rId2" cstate="print"/>
          <a:srcRect/>
          <a:stretch>
            <a:fillRect/>
          </a:stretch>
        </p:blipFill>
        <p:spPr bwMode="auto">
          <a:xfrm>
            <a:off x="609600" y="1143000"/>
            <a:ext cx="8001000" cy="51911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569655"/>
            <a:ext cx="4876800" cy="2554545"/>
          </a:xfrm>
          <a:prstGeom prst="rect">
            <a:avLst/>
          </a:prstGeom>
        </p:spPr>
        <p:txBody>
          <a:bodyPr wrap="square">
            <a:spAutoFit/>
          </a:bodyPr>
          <a:lstStyle/>
          <a:p>
            <a:pPr algn="just" fontAlgn="base"/>
            <a:r>
              <a:rPr lang="en-US" sz="2000" b="1" u="sng" dirty="0" smtClean="0">
                <a:solidFill>
                  <a:srgbClr val="0070C0"/>
                </a:solidFill>
                <a:latin typeface="Times New Roman" pitchFamily="18" charset="0"/>
                <a:cs typeface="Times New Roman" pitchFamily="18" charset="0"/>
              </a:rPr>
              <a:t>2. Purchasing:</a:t>
            </a:r>
          </a:p>
          <a:p>
            <a:pPr algn="just" fontAlgn="base"/>
            <a:r>
              <a:rPr lang="en-US" sz="2000" dirty="0" smtClean="0">
                <a:latin typeface="Times New Roman" pitchFamily="18" charset="0"/>
                <a:cs typeface="Times New Roman" pitchFamily="18" charset="0"/>
              </a:rPr>
              <a:t>Purchasing department is authorized to make buying arrangements on the basis of requisitions issued by other departments. This department keeps contracts with suppliers and collects quotations etc. at regular intervals. The effort by this department is to purchase proper quality goods at reasonable prices. </a:t>
            </a:r>
            <a:endParaRPr lang="en-US" sz="2000" dirty="0">
              <a:latin typeface="Times New Roman" pitchFamily="18" charset="0"/>
              <a:cs typeface="Times New Roman" pitchFamily="18" charset="0"/>
            </a:endParaRPr>
          </a:p>
        </p:txBody>
      </p:sp>
      <p:pic>
        <p:nvPicPr>
          <p:cNvPr id="3075" name="Picture 3" descr="C:\Users\User\Desktop\shopping-cart-shopping-purchasing-candy.jpg"/>
          <p:cNvPicPr>
            <a:picLocks noChangeAspect="1" noChangeArrowheads="1"/>
          </p:cNvPicPr>
          <p:nvPr/>
        </p:nvPicPr>
        <p:blipFill>
          <a:blip r:embed="rId2" cstate="print"/>
          <a:srcRect/>
          <a:stretch>
            <a:fillRect/>
          </a:stretch>
        </p:blipFill>
        <p:spPr bwMode="auto">
          <a:xfrm>
            <a:off x="533400" y="685800"/>
            <a:ext cx="3048000" cy="2438400"/>
          </a:xfrm>
          <a:prstGeom prst="rect">
            <a:avLst/>
          </a:prstGeom>
          <a:noFill/>
        </p:spPr>
      </p:pic>
      <p:sp>
        <p:nvSpPr>
          <p:cNvPr id="7" name="Rectangle 6"/>
          <p:cNvSpPr/>
          <p:nvPr/>
        </p:nvSpPr>
        <p:spPr>
          <a:xfrm>
            <a:off x="457200" y="3099137"/>
            <a:ext cx="8153400" cy="1015663"/>
          </a:xfrm>
          <a:prstGeom prst="rect">
            <a:avLst/>
          </a:prstGeom>
        </p:spPr>
        <p:txBody>
          <a:bodyPr wrap="square">
            <a:spAutoFit/>
          </a:bodyPr>
          <a:lstStyle/>
          <a:p>
            <a:pPr algn="just" fontAlgn="base"/>
            <a:r>
              <a:rPr lang="en-US" sz="2000" dirty="0" smtClean="0">
                <a:latin typeface="Times New Roman" pitchFamily="18" charset="0"/>
                <a:cs typeface="Times New Roman" pitchFamily="18" charset="0"/>
              </a:rPr>
              <a:t>Purchasing is a managerial activity that goes beyond the simple act of buying and includes the planning and policy activities covering a wide range of related and complementary activities.</a:t>
            </a:r>
            <a:endParaRPr lang="en-US" sz="2000" dirty="0">
              <a:latin typeface="Times New Roman" pitchFamily="18" charset="0"/>
              <a:cs typeface="Times New Roman" pitchFamily="18" charset="0"/>
            </a:endParaRPr>
          </a:p>
        </p:txBody>
      </p:sp>
      <p:sp>
        <p:nvSpPr>
          <p:cNvPr id="8" name="Rectangle 7"/>
          <p:cNvSpPr/>
          <p:nvPr/>
        </p:nvSpPr>
        <p:spPr>
          <a:xfrm>
            <a:off x="685800" y="4157008"/>
            <a:ext cx="7696200" cy="1938992"/>
          </a:xfrm>
          <a:prstGeom prst="rect">
            <a:avLst/>
          </a:prstGeom>
        </p:spPr>
        <p:txBody>
          <a:bodyPr wrap="square">
            <a:spAutoFit/>
          </a:bodyPr>
          <a:lstStyle/>
          <a:p>
            <a:pPr algn="just" fontAlgn="base"/>
            <a:r>
              <a:rPr lang="en-US" sz="2000" b="1" u="sng" dirty="0" smtClean="0">
                <a:solidFill>
                  <a:srgbClr val="0070C0"/>
                </a:solidFill>
                <a:latin typeface="Times New Roman" pitchFamily="18" charset="0"/>
                <a:cs typeface="Times New Roman" pitchFamily="18" charset="0"/>
              </a:rPr>
              <a:t>3. Non-Production Stores:</a:t>
            </a:r>
          </a:p>
          <a:p>
            <a:pPr algn="just" fontAlgn="base"/>
            <a:r>
              <a:rPr lang="en-US" sz="2000" dirty="0" smtClean="0">
                <a:latin typeface="Times New Roman" pitchFamily="18" charset="0"/>
                <a:cs typeface="Times New Roman" pitchFamily="18" charset="0"/>
              </a:rPr>
              <a:t>	Non-production materials like office supplies, perishable tools and maintenance, repair and operating supplies are maintained as per the needs of the business. These stores may not be required daily but their availability in stores is essential. The non-availability of such stores may lead to stoppage of work.</a:t>
            </a:r>
            <a:endParaRPr lang="en-US"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381000"/>
            <a:ext cx="5486400" cy="2739211"/>
          </a:xfrm>
          <a:prstGeom prst="rect">
            <a:avLst/>
          </a:prstGeom>
        </p:spPr>
        <p:txBody>
          <a:bodyPr wrap="square">
            <a:spAutoFit/>
          </a:bodyPr>
          <a:lstStyle/>
          <a:p>
            <a:pPr algn="just" fontAlgn="base"/>
            <a:r>
              <a:rPr lang="en-US" sz="2000" b="1" u="sng" dirty="0" smtClean="0">
                <a:solidFill>
                  <a:srgbClr val="0070C0"/>
                </a:solidFill>
                <a:latin typeface="Times New Roman" pitchFamily="18" charset="0"/>
                <a:cs typeface="Times New Roman" pitchFamily="18" charset="0"/>
              </a:rPr>
              <a:t>4. Transportation:</a:t>
            </a:r>
          </a:p>
          <a:p>
            <a:pPr algn="just" fontAlgn="base"/>
            <a:r>
              <a:rPr lang="en-US" sz="1900" dirty="0" smtClean="0">
                <a:latin typeface="Times New Roman" pitchFamily="18" charset="0"/>
                <a:cs typeface="Times New Roman" pitchFamily="18" charset="0"/>
              </a:rPr>
              <a:t>The transporting of materials from suppliers is an important function of materials management. The traffic department is responsible for arranging transportation service. The vehicles may be purchased for the business or these may be chartered from outside. It all depends upon the quantity and frequency of buying materials. The purpose is to arrange cheap and quick transport facilities for incoming materials.</a:t>
            </a:r>
            <a:endParaRPr lang="en-US" sz="1900" b="1" dirty="0">
              <a:latin typeface="Times New Roman" pitchFamily="18" charset="0"/>
              <a:cs typeface="Times New Roman" pitchFamily="18" charset="0"/>
            </a:endParaRPr>
          </a:p>
        </p:txBody>
      </p:sp>
      <p:pic>
        <p:nvPicPr>
          <p:cNvPr id="4098" name="Picture 2" descr="C:\Users\User\Desktop\means_of_transport_04_hd_picture_168600.jpg"/>
          <p:cNvPicPr>
            <a:picLocks noChangeAspect="1" noChangeArrowheads="1"/>
          </p:cNvPicPr>
          <p:nvPr/>
        </p:nvPicPr>
        <p:blipFill>
          <a:blip r:embed="rId2" cstate="print"/>
          <a:srcRect/>
          <a:stretch>
            <a:fillRect/>
          </a:stretch>
        </p:blipFill>
        <p:spPr bwMode="auto">
          <a:xfrm>
            <a:off x="609600" y="685800"/>
            <a:ext cx="2514600" cy="2011680"/>
          </a:xfrm>
          <a:prstGeom prst="rect">
            <a:avLst/>
          </a:prstGeom>
          <a:noFill/>
        </p:spPr>
      </p:pic>
      <p:sp>
        <p:nvSpPr>
          <p:cNvPr id="6" name="Rectangle 5"/>
          <p:cNvSpPr/>
          <p:nvPr/>
        </p:nvSpPr>
        <p:spPr>
          <a:xfrm>
            <a:off x="609600" y="2971800"/>
            <a:ext cx="8001000" cy="1569660"/>
          </a:xfrm>
          <a:prstGeom prst="rect">
            <a:avLst/>
          </a:prstGeom>
        </p:spPr>
        <p:txBody>
          <a:bodyPr wrap="square">
            <a:spAutoFit/>
          </a:bodyPr>
          <a:lstStyle/>
          <a:p>
            <a:pPr algn="just" fontAlgn="base"/>
            <a:r>
              <a:rPr lang="en-US" sz="2000" b="1" u="sng" dirty="0" smtClean="0">
                <a:solidFill>
                  <a:srgbClr val="0070C0"/>
                </a:solidFill>
                <a:latin typeface="Times New Roman" pitchFamily="18" charset="0"/>
                <a:cs typeface="Times New Roman" pitchFamily="18" charset="0"/>
              </a:rPr>
              <a:t>5. Materials Handling:</a:t>
            </a:r>
          </a:p>
          <a:p>
            <a:pPr algn="just" fontAlgn="base"/>
            <a:r>
              <a:rPr lang="en-US" sz="1900" dirty="0" smtClean="0">
                <a:latin typeface="Times New Roman" pitchFamily="18" charset="0"/>
                <a:cs typeface="Times New Roman" pitchFamily="18" charset="0"/>
              </a:rPr>
              <a:t>It is concerned with the movement of materials within a manufacturing establishment and the cost of handling materials is kept under control. It is also seen that there are no wastages or losses of materials during their movement. Special equipment’s may be acquired for material handling.</a:t>
            </a:r>
            <a:endParaRPr lang="en-US" sz="1900" dirty="0">
              <a:latin typeface="Times New Roman" pitchFamily="18" charset="0"/>
              <a:cs typeface="Times New Roman" pitchFamily="18" charset="0"/>
            </a:endParaRPr>
          </a:p>
        </p:txBody>
      </p:sp>
      <p:sp>
        <p:nvSpPr>
          <p:cNvPr id="7" name="Rectangle 6"/>
          <p:cNvSpPr/>
          <p:nvPr/>
        </p:nvSpPr>
        <p:spPr>
          <a:xfrm>
            <a:off x="609600" y="4572000"/>
            <a:ext cx="5105400" cy="1862048"/>
          </a:xfrm>
          <a:prstGeom prst="rect">
            <a:avLst/>
          </a:prstGeom>
        </p:spPr>
        <p:txBody>
          <a:bodyPr wrap="square">
            <a:spAutoFit/>
          </a:bodyPr>
          <a:lstStyle/>
          <a:p>
            <a:pPr algn="just" fontAlgn="base"/>
            <a:r>
              <a:rPr lang="en-US" sz="2000" b="1" u="sng" dirty="0" smtClean="0">
                <a:solidFill>
                  <a:srgbClr val="0070C0"/>
                </a:solidFill>
                <a:latin typeface="Times New Roman" pitchFamily="18" charset="0"/>
                <a:cs typeface="Times New Roman" pitchFamily="18" charset="0"/>
              </a:rPr>
              <a:t>6. Receiving:</a:t>
            </a:r>
          </a:p>
          <a:p>
            <a:pPr algn="just" fontAlgn="base"/>
            <a:r>
              <a:rPr lang="en-US" sz="1900" dirty="0" smtClean="0">
                <a:latin typeface="Times New Roman" pitchFamily="18" charset="0"/>
                <a:cs typeface="Times New Roman" pitchFamily="18" charset="0"/>
              </a:rPr>
              <a:t>The receiving department is responsible for the unloading of materials, counting the units, determining their quality and sending them to stores etc. The purchasing department is also informed about the receipt of various materials.</a:t>
            </a:r>
            <a:endParaRPr lang="en-US" sz="1900" dirty="0">
              <a:latin typeface="Times New Roman" pitchFamily="18" charset="0"/>
              <a:cs typeface="Times New Roman" pitchFamily="18" charset="0"/>
            </a:endParaRPr>
          </a:p>
        </p:txBody>
      </p:sp>
      <p:pic>
        <p:nvPicPr>
          <p:cNvPr id="4099" name="Picture 3" descr="C:\Users\User\Desktop\asian-young-delivery-man-courier-260nw-1713373846.jpg"/>
          <p:cNvPicPr>
            <a:picLocks noChangeAspect="1" noChangeArrowheads="1"/>
          </p:cNvPicPr>
          <p:nvPr/>
        </p:nvPicPr>
        <p:blipFill>
          <a:blip r:embed="rId3" cstate="print"/>
          <a:srcRect/>
          <a:stretch>
            <a:fillRect/>
          </a:stretch>
        </p:blipFill>
        <p:spPr bwMode="auto">
          <a:xfrm>
            <a:off x="5692839" y="4495800"/>
            <a:ext cx="2841561" cy="1905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8285" y="339293"/>
            <a:ext cx="6261100" cy="443070"/>
          </a:xfrm>
          <a:prstGeom prst="rect">
            <a:avLst/>
          </a:prstGeom>
        </p:spPr>
        <p:txBody>
          <a:bodyPr vert="horz" wrap="square" lIns="0" tIns="12065" rIns="0" bIns="0" rtlCol="0">
            <a:spAutoFit/>
          </a:bodyPr>
          <a:lstStyle/>
          <a:p>
            <a:pPr marL="12700" algn="ctr">
              <a:lnSpc>
                <a:spcPct val="100000"/>
              </a:lnSpc>
              <a:spcBef>
                <a:spcPts val="95"/>
              </a:spcBef>
            </a:pPr>
            <a:r>
              <a:rPr sz="2800" b="1" spc="-5" dirty="0">
                <a:solidFill>
                  <a:srgbClr val="92D050"/>
                </a:solidFill>
                <a:latin typeface="Times New Roman" pitchFamily="18" charset="0"/>
                <a:cs typeface="Times New Roman" pitchFamily="18" charset="0"/>
              </a:rPr>
              <a:t>Why</a:t>
            </a:r>
            <a:r>
              <a:rPr sz="2800" b="1" spc="-15" dirty="0">
                <a:solidFill>
                  <a:srgbClr val="92D050"/>
                </a:solidFill>
                <a:latin typeface="Times New Roman" pitchFamily="18" charset="0"/>
                <a:cs typeface="Times New Roman" pitchFamily="18" charset="0"/>
              </a:rPr>
              <a:t> </a:t>
            </a:r>
            <a:r>
              <a:rPr sz="2800" b="1" spc="-5" dirty="0">
                <a:solidFill>
                  <a:srgbClr val="92D050"/>
                </a:solidFill>
                <a:latin typeface="Times New Roman" pitchFamily="18" charset="0"/>
                <a:cs typeface="Times New Roman" pitchFamily="18" charset="0"/>
              </a:rPr>
              <a:t>Materials</a:t>
            </a:r>
            <a:r>
              <a:rPr sz="2800" b="1" spc="5" dirty="0">
                <a:solidFill>
                  <a:srgbClr val="92D050"/>
                </a:solidFill>
                <a:latin typeface="Times New Roman" pitchFamily="18" charset="0"/>
                <a:cs typeface="Times New Roman" pitchFamily="18" charset="0"/>
              </a:rPr>
              <a:t> </a:t>
            </a:r>
            <a:r>
              <a:rPr sz="2800" b="1" spc="-5" dirty="0">
                <a:solidFill>
                  <a:srgbClr val="92D050"/>
                </a:solidFill>
                <a:latin typeface="Times New Roman" pitchFamily="18" charset="0"/>
                <a:cs typeface="Times New Roman" pitchFamily="18" charset="0"/>
              </a:rPr>
              <a:t>Management</a:t>
            </a:r>
            <a:endParaRPr sz="2800">
              <a:solidFill>
                <a:srgbClr val="92D050"/>
              </a:solidFill>
              <a:latin typeface="Times New Roman" pitchFamily="18" charset="0"/>
              <a:cs typeface="Times New Roman" pitchFamily="18" charset="0"/>
            </a:endParaRPr>
          </a:p>
        </p:txBody>
      </p:sp>
      <p:sp>
        <p:nvSpPr>
          <p:cNvPr id="3" name="object 3"/>
          <p:cNvSpPr txBox="1"/>
          <p:nvPr/>
        </p:nvSpPr>
        <p:spPr>
          <a:xfrm>
            <a:off x="685800" y="1002537"/>
            <a:ext cx="7696200" cy="4955203"/>
          </a:xfrm>
          <a:prstGeom prst="rect">
            <a:avLst/>
          </a:prstGeom>
        </p:spPr>
        <p:txBody>
          <a:bodyPr vert="horz" wrap="square" lIns="0" tIns="93980" rIns="0" bIns="0" rtlCol="0">
            <a:spAutoFit/>
          </a:bodyPr>
          <a:lstStyle/>
          <a:p>
            <a:pPr marL="476884" marR="1344930" indent="-464820" algn="just">
              <a:lnSpc>
                <a:spcPts val="2690"/>
              </a:lnSpc>
              <a:spcBef>
                <a:spcPts val="740"/>
              </a:spcBef>
              <a:buClr>
                <a:srgbClr val="FF0000"/>
              </a:buClr>
              <a:buFont typeface="Wingdings"/>
              <a:buChar char=""/>
              <a:tabLst>
                <a:tab pos="476884" algn="l"/>
                <a:tab pos="477520" algn="l"/>
              </a:tabLst>
            </a:pPr>
            <a:r>
              <a:rPr sz="2200" spc="-5" dirty="0">
                <a:latin typeface="Times New Roman" pitchFamily="18" charset="0"/>
                <a:cs typeface="Times New Roman" pitchFamily="18" charset="0"/>
              </a:rPr>
              <a:t>Materials</a:t>
            </a:r>
            <a:r>
              <a:rPr sz="2200" spc="-25" dirty="0">
                <a:latin typeface="Times New Roman" pitchFamily="18" charset="0"/>
                <a:cs typeface="Times New Roman" pitchFamily="18" charset="0"/>
              </a:rPr>
              <a:t> </a:t>
            </a:r>
            <a:r>
              <a:rPr sz="2200" spc="-5" dirty="0">
                <a:latin typeface="Times New Roman" pitchFamily="18" charset="0"/>
                <a:cs typeface="Times New Roman" pitchFamily="18" charset="0"/>
              </a:rPr>
              <a:t>is</a:t>
            </a:r>
            <a:r>
              <a:rPr sz="2200" spc="5" dirty="0">
                <a:latin typeface="Times New Roman" pitchFamily="18" charset="0"/>
                <a:cs typeface="Times New Roman" pitchFamily="18" charset="0"/>
              </a:rPr>
              <a:t> </a:t>
            </a:r>
            <a:r>
              <a:rPr sz="2200" spc="-5" dirty="0">
                <a:latin typeface="Times New Roman" pitchFamily="18" charset="0"/>
                <a:cs typeface="Times New Roman" pitchFamily="18" charset="0"/>
              </a:rPr>
              <a:t>one of</a:t>
            </a:r>
            <a:r>
              <a:rPr sz="2200" spc="5" dirty="0">
                <a:latin typeface="Times New Roman" pitchFamily="18" charset="0"/>
                <a:cs typeface="Times New Roman" pitchFamily="18" charset="0"/>
              </a:rPr>
              <a:t> </a:t>
            </a:r>
            <a:r>
              <a:rPr sz="2200" spc="-5" dirty="0">
                <a:latin typeface="Times New Roman" pitchFamily="18" charset="0"/>
                <a:cs typeface="Times New Roman" pitchFamily="18" charset="0"/>
              </a:rPr>
              <a:t>the</a:t>
            </a:r>
            <a:r>
              <a:rPr sz="2200" spc="5" dirty="0">
                <a:latin typeface="Times New Roman" pitchFamily="18" charset="0"/>
                <a:cs typeface="Times New Roman" pitchFamily="18" charset="0"/>
              </a:rPr>
              <a:t> </a:t>
            </a:r>
            <a:r>
              <a:rPr sz="2200" spc="-5" dirty="0">
                <a:latin typeface="Times New Roman" pitchFamily="18" charset="0"/>
                <a:cs typeface="Times New Roman" pitchFamily="18" charset="0"/>
              </a:rPr>
              <a:t>five</a:t>
            </a:r>
            <a:r>
              <a:rPr sz="2200" spc="-10" dirty="0">
                <a:latin typeface="Times New Roman" pitchFamily="18" charset="0"/>
                <a:cs typeface="Times New Roman" pitchFamily="18" charset="0"/>
              </a:rPr>
              <a:t> </a:t>
            </a:r>
            <a:r>
              <a:rPr sz="2200" spc="-60" dirty="0">
                <a:latin typeface="Times New Roman" pitchFamily="18" charset="0"/>
                <a:cs typeface="Times New Roman" pitchFamily="18" charset="0"/>
              </a:rPr>
              <a:t>M’s</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of</a:t>
            </a:r>
            <a:r>
              <a:rPr sz="2200" spc="5" dirty="0">
                <a:latin typeface="Times New Roman" pitchFamily="18" charset="0"/>
                <a:cs typeface="Times New Roman" pitchFamily="18" charset="0"/>
              </a:rPr>
              <a:t> </a:t>
            </a:r>
            <a:r>
              <a:rPr sz="2200" spc="-10" dirty="0">
                <a:latin typeface="Times New Roman" pitchFamily="18" charset="0"/>
                <a:cs typeface="Times New Roman" pitchFamily="18" charset="0"/>
              </a:rPr>
              <a:t>an</a:t>
            </a:r>
            <a:r>
              <a:rPr sz="2200" dirty="0">
                <a:latin typeface="Times New Roman" pitchFamily="18" charset="0"/>
                <a:cs typeface="Times New Roman" pitchFamily="18" charset="0"/>
              </a:rPr>
              <a:t> </a:t>
            </a:r>
            <a:r>
              <a:rPr sz="2200" spc="-5">
                <a:latin typeface="Times New Roman" pitchFamily="18" charset="0"/>
                <a:cs typeface="Times New Roman" pitchFamily="18" charset="0"/>
              </a:rPr>
              <a:t>industrial </a:t>
            </a:r>
            <a:r>
              <a:rPr sz="2200" spc="-10" smtClean="0">
                <a:latin typeface="Times New Roman" pitchFamily="18" charset="0"/>
                <a:cs typeface="Times New Roman" pitchFamily="18" charset="0"/>
              </a:rPr>
              <a:t>organization</a:t>
            </a:r>
            <a:endParaRPr sz="2200" smtClean="0">
              <a:latin typeface="Times New Roman" pitchFamily="18" charset="0"/>
              <a:cs typeface="Times New Roman" pitchFamily="18" charset="0"/>
            </a:endParaRPr>
          </a:p>
          <a:p>
            <a:pPr marL="477520" indent="-464820" algn="just">
              <a:lnSpc>
                <a:spcPct val="100000"/>
              </a:lnSpc>
              <a:spcBef>
                <a:spcPts val="25"/>
              </a:spcBef>
              <a:buClr>
                <a:srgbClr val="FF0000"/>
              </a:buClr>
              <a:buFont typeface="Wingdings"/>
              <a:buChar char=""/>
              <a:tabLst>
                <a:tab pos="476884" algn="l"/>
                <a:tab pos="477520" algn="l"/>
              </a:tabLst>
            </a:pPr>
            <a:r>
              <a:rPr sz="2200" spc="-5" smtClean="0">
                <a:latin typeface="Times New Roman" pitchFamily="18" charset="0"/>
                <a:cs typeface="Times New Roman" pitchFamily="18" charset="0"/>
              </a:rPr>
              <a:t>Increasing</a:t>
            </a:r>
            <a:r>
              <a:rPr sz="2200" spc="-35" smtClean="0">
                <a:latin typeface="Times New Roman" pitchFamily="18" charset="0"/>
                <a:cs typeface="Times New Roman" pitchFamily="18" charset="0"/>
              </a:rPr>
              <a:t> </a:t>
            </a:r>
            <a:r>
              <a:rPr sz="2200" spc="-5" smtClean="0">
                <a:latin typeface="Times New Roman" pitchFamily="18" charset="0"/>
                <a:cs typeface="Times New Roman" pitchFamily="18" charset="0"/>
              </a:rPr>
              <a:t>Material</a:t>
            </a:r>
            <a:r>
              <a:rPr sz="2200" spc="-15" smtClean="0">
                <a:latin typeface="Times New Roman" pitchFamily="18" charset="0"/>
                <a:cs typeface="Times New Roman" pitchFamily="18" charset="0"/>
              </a:rPr>
              <a:t> </a:t>
            </a:r>
            <a:r>
              <a:rPr sz="2200" spc="-5" smtClean="0">
                <a:latin typeface="Times New Roman" pitchFamily="18" charset="0"/>
                <a:cs typeface="Times New Roman" pitchFamily="18" charset="0"/>
              </a:rPr>
              <a:t>costs</a:t>
            </a:r>
            <a:endParaRPr sz="2200" smtClean="0">
              <a:latin typeface="Times New Roman" pitchFamily="18" charset="0"/>
              <a:cs typeface="Times New Roman" pitchFamily="18" charset="0"/>
            </a:endParaRPr>
          </a:p>
          <a:p>
            <a:pPr marL="477520" indent="-464820" algn="just">
              <a:lnSpc>
                <a:spcPct val="100000"/>
              </a:lnSpc>
              <a:buClr>
                <a:srgbClr val="FF0000"/>
              </a:buClr>
              <a:buFont typeface="Wingdings"/>
              <a:buChar char=""/>
              <a:tabLst>
                <a:tab pos="476884" algn="l"/>
                <a:tab pos="477520" algn="l"/>
              </a:tabLst>
            </a:pPr>
            <a:r>
              <a:rPr sz="2200" spc="-5" smtClean="0">
                <a:latin typeface="Times New Roman" pitchFamily="18" charset="0"/>
                <a:cs typeface="Times New Roman" pitchFamily="18" charset="0"/>
              </a:rPr>
              <a:t>Materials</a:t>
            </a:r>
            <a:r>
              <a:rPr sz="2200" spc="-25" smtClean="0">
                <a:latin typeface="Times New Roman" pitchFamily="18" charset="0"/>
                <a:cs typeface="Times New Roman" pitchFamily="18" charset="0"/>
              </a:rPr>
              <a:t> </a:t>
            </a:r>
            <a:r>
              <a:rPr sz="2200" spc="-10" dirty="0">
                <a:latin typeface="Times New Roman" pitchFamily="18" charset="0"/>
                <a:cs typeface="Times New Roman" pitchFamily="18" charset="0"/>
              </a:rPr>
              <a:t>offer</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considerable</a:t>
            </a:r>
            <a:r>
              <a:rPr sz="2200" spc="-25" dirty="0">
                <a:latin typeface="Times New Roman" pitchFamily="18" charset="0"/>
                <a:cs typeface="Times New Roman" pitchFamily="18" charset="0"/>
              </a:rPr>
              <a:t> </a:t>
            </a:r>
            <a:r>
              <a:rPr sz="2200" spc="-5" dirty="0">
                <a:latin typeface="Times New Roman" pitchFamily="18" charset="0"/>
                <a:cs typeface="Times New Roman" pitchFamily="18" charset="0"/>
              </a:rPr>
              <a:t>scope</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for</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improving </a:t>
            </a:r>
            <a:r>
              <a:rPr sz="2200" dirty="0">
                <a:latin typeface="Times New Roman" pitchFamily="18" charset="0"/>
                <a:cs typeface="Times New Roman" pitchFamily="18" charset="0"/>
              </a:rPr>
              <a:t>profit.</a:t>
            </a:r>
            <a:endParaRPr sz="2200">
              <a:latin typeface="Times New Roman" pitchFamily="18" charset="0"/>
              <a:cs typeface="Times New Roman" pitchFamily="18" charset="0"/>
            </a:endParaRPr>
          </a:p>
          <a:p>
            <a:pPr marL="476884" marR="490220" indent="-464820" algn="just">
              <a:lnSpc>
                <a:spcPts val="2690"/>
              </a:lnSpc>
              <a:spcBef>
                <a:spcPts val="650"/>
              </a:spcBef>
              <a:buClr>
                <a:srgbClr val="FF0000"/>
              </a:buClr>
              <a:buFont typeface="Wingdings"/>
              <a:buChar char=""/>
              <a:tabLst>
                <a:tab pos="476884" algn="l"/>
                <a:tab pos="477520" algn="l"/>
              </a:tabLst>
            </a:pPr>
            <a:r>
              <a:rPr sz="2200" spc="-5" dirty="0">
                <a:latin typeface="Times New Roman" pitchFamily="18" charset="0"/>
                <a:cs typeface="Times New Roman" pitchFamily="18" charset="0"/>
              </a:rPr>
              <a:t>Materials</a:t>
            </a:r>
            <a:r>
              <a:rPr sz="2200" spc="-25" dirty="0">
                <a:latin typeface="Times New Roman" pitchFamily="18" charset="0"/>
                <a:cs typeface="Times New Roman" pitchFamily="18" charset="0"/>
              </a:rPr>
              <a:t> </a:t>
            </a:r>
            <a:r>
              <a:rPr sz="2200" spc="-5" dirty="0">
                <a:latin typeface="Times New Roman" pitchFamily="18" charset="0"/>
                <a:cs typeface="Times New Roman" pitchFamily="18" charset="0"/>
              </a:rPr>
              <a:t>form</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an important</a:t>
            </a:r>
            <a:r>
              <a:rPr sz="2200" spc="10" dirty="0">
                <a:latin typeface="Times New Roman" pitchFamily="18" charset="0"/>
                <a:cs typeface="Times New Roman" pitchFamily="18" charset="0"/>
              </a:rPr>
              <a:t> </a:t>
            </a:r>
            <a:r>
              <a:rPr sz="2200" dirty="0">
                <a:latin typeface="Times New Roman" pitchFamily="18" charset="0"/>
                <a:cs typeface="Times New Roman" pitchFamily="18" charset="0"/>
              </a:rPr>
              <a:t>form</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of</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current assets</a:t>
            </a:r>
            <a:r>
              <a:rPr sz="2200" spc="-10" dirty="0">
                <a:latin typeface="Times New Roman" pitchFamily="18" charset="0"/>
                <a:cs typeface="Times New Roman" pitchFamily="18" charset="0"/>
              </a:rPr>
              <a:t> </a:t>
            </a:r>
            <a:r>
              <a:rPr sz="2200" spc="-5" dirty="0">
                <a:latin typeface="Times New Roman" pitchFamily="18" charset="0"/>
                <a:cs typeface="Times New Roman" pitchFamily="18" charset="0"/>
              </a:rPr>
              <a:t>in </a:t>
            </a:r>
            <a:r>
              <a:rPr sz="2200" spc="-685" dirty="0">
                <a:latin typeface="Times New Roman" pitchFamily="18" charset="0"/>
                <a:cs typeface="Times New Roman" pitchFamily="18" charset="0"/>
              </a:rPr>
              <a:t> </a:t>
            </a:r>
            <a:r>
              <a:rPr sz="2200" spc="-5" dirty="0">
                <a:latin typeface="Times New Roman" pitchFamily="18" charset="0"/>
                <a:cs typeface="Times New Roman" pitchFamily="18" charset="0"/>
              </a:rPr>
              <a:t>any</a:t>
            </a:r>
            <a:r>
              <a:rPr sz="2200" spc="-15" dirty="0">
                <a:latin typeface="Times New Roman" pitchFamily="18" charset="0"/>
                <a:cs typeface="Times New Roman" pitchFamily="18" charset="0"/>
              </a:rPr>
              <a:t> </a:t>
            </a:r>
            <a:r>
              <a:rPr sz="2200" spc="-10" dirty="0">
                <a:latin typeface="Times New Roman" pitchFamily="18" charset="0"/>
                <a:cs typeface="Times New Roman" pitchFamily="18" charset="0"/>
              </a:rPr>
              <a:t>organization.</a:t>
            </a:r>
            <a:endParaRPr sz="2200">
              <a:latin typeface="Times New Roman" pitchFamily="18" charset="0"/>
              <a:cs typeface="Times New Roman" pitchFamily="18" charset="0"/>
            </a:endParaRPr>
          </a:p>
          <a:p>
            <a:pPr marL="475615" indent="-463550" algn="just">
              <a:lnSpc>
                <a:spcPct val="100000"/>
              </a:lnSpc>
              <a:spcBef>
                <a:spcPts val="20"/>
              </a:spcBef>
              <a:buClr>
                <a:srgbClr val="FF0000"/>
              </a:buClr>
              <a:buFont typeface="Wingdings"/>
              <a:buChar char=""/>
              <a:tabLst>
                <a:tab pos="475615" algn="l"/>
                <a:tab pos="476250" algn="l"/>
              </a:tabLst>
            </a:pPr>
            <a:r>
              <a:rPr sz="2200" spc="-5" dirty="0">
                <a:latin typeface="Times New Roman" pitchFamily="18" charset="0"/>
                <a:cs typeface="Times New Roman" pitchFamily="18" charset="0"/>
              </a:rPr>
              <a:t>Material</a:t>
            </a:r>
            <a:r>
              <a:rPr sz="2200" spc="-15" dirty="0">
                <a:latin typeface="Times New Roman" pitchFamily="18" charset="0"/>
                <a:cs typeface="Times New Roman" pitchFamily="18" charset="0"/>
              </a:rPr>
              <a:t> </a:t>
            </a:r>
            <a:r>
              <a:rPr sz="2200" spc="-5" dirty="0">
                <a:latin typeface="Times New Roman" pitchFamily="18" charset="0"/>
                <a:cs typeface="Times New Roman" pitchFamily="18" charset="0"/>
              </a:rPr>
              <a:t>add</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value</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to</a:t>
            </a:r>
            <a:r>
              <a:rPr sz="2200" dirty="0">
                <a:latin typeface="Times New Roman" pitchFamily="18" charset="0"/>
                <a:cs typeface="Times New Roman" pitchFamily="18" charset="0"/>
              </a:rPr>
              <a:t> </a:t>
            </a:r>
            <a:r>
              <a:rPr sz="2200">
                <a:latin typeface="Times New Roman" pitchFamily="18" charset="0"/>
                <a:cs typeface="Times New Roman" pitchFamily="18" charset="0"/>
              </a:rPr>
              <a:t>the</a:t>
            </a:r>
            <a:r>
              <a:rPr sz="2200" spc="-25">
                <a:latin typeface="Times New Roman" pitchFamily="18" charset="0"/>
                <a:cs typeface="Times New Roman" pitchFamily="18" charset="0"/>
              </a:rPr>
              <a:t> </a:t>
            </a:r>
            <a:r>
              <a:rPr sz="2200" spc="-5" smtClean="0">
                <a:latin typeface="Times New Roman" pitchFamily="18" charset="0"/>
                <a:cs typeface="Times New Roman" pitchFamily="18" charset="0"/>
              </a:rPr>
              <a:t>product</a:t>
            </a:r>
            <a:endParaRPr lang="en-US" sz="2200" spc="-5" dirty="0" smtClean="0">
              <a:latin typeface="Times New Roman" pitchFamily="18" charset="0"/>
              <a:cs typeface="Times New Roman" pitchFamily="18" charset="0"/>
            </a:endParaRPr>
          </a:p>
          <a:p>
            <a:pPr marL="475615" indent="-463550" algn="just">
              <a:lnSpc>
                <a:spcPct val="100000"/>
              </a:lnSpc>
              <a:spcBef>
                <a:spcPts val="20"/>
              </a:spcBef>
              <a:buClr>
                <a:srgbClr val="FF0000"/>
              </a:buClr>
              <a:buFont typeface="Wingdings"/>
              <a:buChar char=""/>
              <a:tabLst>
                <a:tab pos="475615" algn="l"/>
                <a:tab pos="476250" algn="l"/>
              </a:tabLst>
            </a:pPr>
            <a:r>
              <a:rPr lang="en-US" sz="2200" spc="-5" dirty="0" smtClean="0">
                <a:latin typeface="Times New Roman" pitchFamily="18" charset="0"/>
                <a:cs typeface="Times New Roman" pitchFamily="18" charset="0"/>
              </a:rPr>
              <a:t>Suppliers and materials management account for more than 50 percent of total value.</a:t>
            </a:r>
          </a:p>
          <a:p>
            <a:pPr marL="475615" indent="-463550" algn="just">
              <a:lnSpc>
                <a:spcPct val="100000"/>
              </a:lnSpc>
              <a:spcBef>
                <a:spcPts val="20"/>
              </a:spcBef>
              <a:buClr>
                <a:srgbClr val="FF0000"/>
              </a:buClr>
              <a:buFont typeface="Wingdings"/>
              <a:buChar char=""/>
              <a:tabLst>
                <a:tab pos="475615" algn="l"/>
                <a:tab pos="476250" algn="l"/>
              </a:tabLst>
            </a:pPr>
            <a:r>
              <a:rPr lang="en-US" sz="2200" spc="-5" dirty="0" smtClean="0">
                <a:latin typeface="Times New Roman" pitchFamily="18" charset="0"/>
                <a:cs typeface="Times New Roman" pitchFamily="18" charset="0"/>
              </a:rPr>
              <a:t>Quality of the finished product depends on quality of materials used.</a:t>
            </a:r>
          </a:p>
          <a:p>
            <a:pPr marL="475615" indent="-463550" algn="just">
              <a:lnSpc>
                <a:spcPct val="100000"/>
              </a:lnSpc>
              <a:buClr>
                <a:srgbClr val="FF0000"/>
              </a:buClr>
              <a:buFont typeface="Wingdings"/>
              <a:buChar char=""/>
              <a:tabLst>
                <a:tab pos="475615" algn="l"/>
                <a:tab pos="476250" algn="l"/>
              </a:tabLst>
            </a:pPr>
            <a:r>
              <a:rPr lang="en-US" sz="2200" spc="-5" dirty="0" smtClean="0">
                <a:latin typeface="Times New Roman" pitchFamily="18" charset="0"/>
                <a:cs typeface="Times New Roman" pitchFamily="18" charset="0"/>
              </a:rPr>
              <a:t>S</a:t>
            </a:r>
            <a:r>
              <a:rPr sz="2200" spc="-5" smtClean="0">
                <a:latin typeface="Times New Roman" pitchFamily="18" charset="0"/>
                <a:cs typeface="Times New Roman" pitchFamily="18" charset="0"/>
              </a:rPr>
              <a:t>ocial</a:t>
            </a:r>
            <a:r>
              <a:rPr sz="2200" spc="-40" smtClean="0">
                <a:latin typeface="Times New Roman" pitchFamily="18" charset="0"/>
                <a:cs typeface="Times New Roman" pitchFamily="18" charset="0"/>
              </a:rPr>
              <a:t> </a:t>
            </a:r>
            <a:r>
              <a:rPr sz="2200" dirty="0">
                <a:latin typeface="Times New Roman" pitchFamily="18" charset="0"/>
                <a:cs typeface="Times New Roman" pitchFamily="18" charset="0"/>
              </a:rPr>
              <a:t>responsibility</a:t>
            </a:r>
            <a:r>
              <a:rPr sz="2200" spc="-45" dirty="0">
                <a:latin typeface="Times New Roman" pitchFamily="18" charset="0"/>
                <a:cs typeface="Times New Roman" pitchFamily="18" charset="0"/>
              </a:rPr>
              <a:t> </a:t>
            </a:r>
            <a:r>
              <a:rPr sz="2200" spc="-5" dirty="0">
                <a:latin typeface="Times New Roman" pitchFamily="18" charset="0"/>
                <a:cs typeface="Times New Roman" pitchFamily="18" charset="0"/>
              </a:rPr>
              <a:t>of</a:t>
            </a:r>
            <a:r>
              <a:rPr sz="2200" spc="-15" dirty="0">
                <a:latin typeface="Times New Roman" pitchFamily="18" charset="0"/>
                <a:cs typeface="Times New Roman" pitchFamily="18" charset="0"/>
              </a:rPr>
              <a:t> </a:t>
            </a:r>
            <a:r>
              <a:rPr sz="2200">
                <a:latin typeface="Times New Roman" pitchFamily="18" charset="0"/>
                <a:cs typeface="Times New Roman" pitchFamily="18" charset="0"/>
              </a:rPr>
              <a:t>business</a:t>
            </a:r>
            <a:r>
              <a:rPr sz="2200" smtClean="0">
                <a:latin typeface="Times New Roman" pitchFamily="18" charset="0"/>
                <a:cs typeface="Times New Roman" pitchFamily="18" charset="0"/>
              </a:rPr>
              <a:t>.</a:t>
            </a:r>
            <a:endParaRPr lang="en-US" sz="2200" dirty="0" smtClean="0">
              <a:latin typeface="Times New Roman" pitchFamily="18" charset="0"/>
              <a:cs typeface="Times New Roman" pitchFamily="18" charset="0"/>
            </a:endParaRPr>
          </a:p>
          <a:p>
            <a:pPr marL="475615" indent="-463550" algn="just">
              <a:lnSpc>
                <a:spcPct val="100000"/>
              </a:lnSpc>
              <a:buClr>
                <a:srgbClr val="FF0000"/>
              </a:buClr>
              <a:buFont typeface="Wingdings"/>
              <a:buChar char=""/>
              <a:tabLst>
                <a:tab pos="475615" algn="l"/>
                <a:tab pos="476250" algn="l"/>
              </a:tabLst>
            </a:pPr>
            <a:r>
              <a:rPr lang="en-US" sz="2200" dirty="0" smtClean="0">
                <a:latin typeface="Times New Roman" pitchFamily="18" charset="0"/>
                <a:cs typeface="Times New Roman" pitchFamily="18" charset="0"/>
              </a:rPr>
              <a:t>Exploring new sources of supply is a challenge for material management.</a:t>
            </a:r>
            <a:endParaRPr sz="220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40552"/>
            <a:ext cx="7372984" cy="473848"/>
          </a:xfrm>
          <a:prstGeom prst="rect">
            <a:avLst/>
          </a:prstGeom>
        </p:spPr>
        <p:txBody>
          <a:bodyPr vert="horz" wrap="square" lIns="0" tIns="12065" rIns="0" bIns="0" rtlCol="0">
            <a:spAutoFit/>
          </a:bodyPr>
          <a:lstStyle/>
          <a:p>
            <a:pPr marL="12700" algn="ctr">
              <a:lnSpc>
                <a:spcPct val="100000"/>
              </a:lnSpc>
              <a:spcBef>
                <a:spcPts val="95"/>
              </a:spcBef>
            </a:pPr>
            <a:r>
              <a:rPr sz="3000" spc="-5" dirty="0">
                <a:solidFill>
                  <a:srgbClr val="0070C0"/>
                </a:solidFill>
                <a:latin typeface="Times New Roman" pitchFamily="18" charset="0"/>
                <a:cs typeface="Times New Roman" pitchFamily="18" charset="0"/>
              </a:rPr>
              <a:t>Objectives</a:t>
            </a:r>
            <a:r>
              <a:rPr sz="3000" spc="-20" dirty="0">
                <a:solidFill>
                  <a:srgbClr val="0070C0"/>
                </a:solidFill>
                <a:latin typeface="Times New Roman" pitchFamily="18" charset="0"/>
                <a:cs typeface="Times New Roman" pitchFamily="18" charset="0"/>
              </a:rPr>
              <a:t> </a:t>
            </a:r>
            <a:r>
              <a:rPr sz="3000" spc="-5" dirty="0">
                <a:solidFill>
                  <a:srgbClr val="0070C0"/>
                </a:solidFill>
                <a:latin typeface="Times New Roman" pitchFamily="18" charset="0"/>
                <a:cs typeface="Times New Roman" pitchFamily="18" charset="0"/>
              </a:rPr>
              <a:t>of</a:t>
            </a:r>
            <a:r>
              <a:rPr sz="3000" spc="25" dirty="0">
                <a:solidFill>
                  <a:srgbClr val="0070C0"/>
                </a:solidFill>
                <a:latin typeface="Times New Roman" pitchFamily="18" charset="0"/>
                <a:cs typeface="Times New Roman" pitchFamily="18" charset="0"/>
              </a:rPr>
              <a:t> </a:t>
            </a:r>
            <a:r>
              <a:rPr sz="3000" spc="-5" dirty="0">
                <a:solidFill>
                  <a:srgbClr val="0070C0"/>
                </a:solidFill>
                <a:latin typeface="Times New Roman" pitchFamily="18" charset="0"/>
                <a:cs typeface="Times New Roman" pitchFamily="18" charset="0"/>
              </a:rPr>
              <a:t>Material</a:t>
            </a:r>
            <a:r>
              <a:rPr sz="3000" spc="5" dirty="0">
                <a:solidFill>
                  <a:srgbClr val="0070C0"/>
                </a:solidFill>
                <a:latin typeface="Times New Roman" pitchFamily="18" charset="0"/>
                <a:cs typeface="Times New Roman" pitchFamily="18" charset="0"/>
              </a:rPr>
              <a:t> </a:t>
            </a:r>
            <a:r>
              <a:rPr sz="3000" spc="-5" dirty="0">
                <a:solidFill>
                  <a:srgbClr val="0070C0"/>
                </a:solidFill>
                <a:latin typeface="Times New Roman" pitchFamily="18" charset="0"/>
                <a:cs typeface="Times New Roman" pitchFamily="18" charset="0"/>
              </a:rPr>
              <a:t>Management</a:t>
            </a:r>
            <a:endParaRPr sz="3000">
              <a:solidFill>
                <a:srgbClr val="0070C0"/>
              </a:solidFill>
              <a:latin typeface="Times New Roman" pitchFamily="18" charset="0"/>
              <a:cs typeface="Times New Roman" pitchFamily="18" charset="0"/>
            </a:endParaRPr>
          </a:p>
        </p:txBody>
      </p:sp>
      <p:sp>
        <p:nvSpPr>
          <p:cNvPr id="3" name="object 3"/>
          <p:cNvSpPr txBox="1"/>
          <p:nvPr/>
        </p:nvSpPr>
        <p:spPr>
          <a:xfrm>
            <a:off x="914400" y="1066800"/>
            <a:ext cx="7086599" cy="1497846"/>
          </a:xfrm>
          <a:prstGeom prst="rect">
            <a:avLst/>
          </a:prstGeom>
        </p:spPr>
        <p:txBody>
          <a:bodyPr vert="horz" wrap="square" lIns="0" tIns="12700" rIns="0" bIns="0" rtlCol="0">
            <a:spAutoFit/>
          </a:bodyPr>
          <a:lstStyle/>
          <a:p>
            <a:pPr marL="477520" indent="-464820">
              <a:lnSpc>
                <a:spcPct val="100000"/>
              </a:lnSpc>
              <a:spcBef>
                <a:spcPts val="100"/>
              </a:spcBef>
              <a:buFont typeface="Wingdings"/>
              <a:buChar char=""/>
              <a:tabLst>
                <a:tab pos="476884" algn="l"/>
                <a:tab pos="477520" algn="l"/>
                <a:tab pos="1579245" algn="l"/>
                <a:tab pos="2664460" algn="l"/>
                <a:tab pos="3233420" algn="l"/>
                <a:tab pos="4645660" algn="l"/>
                <a:tab pos="5028565" algn="l"/>
                <a:tab pos="6153150" algn="l"/>
                <a:tab pos="7153275" algn="l"/>
                <a:tab pos="7891145" algn="l"/>
              </a:tabLst>
            </a:pPr>
            <a:r>
              <a:rPr sz="2200" dirty="0">
                <a:latin typeface="Times New Roman" pitchFamily="18" charset="0"/>
                <a:cs typeface="Times New Roman" pitchFamily="18" charset="0"/>
              </a:rPr>
              <a:t>B</a:t>
            </a:r>
            <a:r>
              <a:rPr sz="2200" spc="-10" dirty="0">
                <a:latin typeface="Times New Roman" pitchFamily="18" charset="0"/>
                <a:cs typeface="Times New Roman" pitchFamily="18" charset="0"/>
              </a:rPr>
              <a:t>u</a:t>
            </a:r>
            <a:r>
              <a:rPr sz="2200" dirty="0">
                <a:latin typeface="Times New Roman" pitchFamily="18" charset="0"/>
                <a:cs typeface="Times New Roman" pitchFamily="18" charset="0"/>
              </a:rPr>
              <a:t>ying,	storage,	and	</a:t>
            </a:r>
            <a:r>
              <a:rPr sz="2200" spc="-10" dirty="0">
                <a:latin typeface="Times New Roman" pitchFamily="18" charset="0"/>
                <a:cs typeface="Times New Roman" pitchFamily="18" charset="0"/>
              </a:rPr>
              <a:t>m</a:t>
            </a:r>
            <a:r>
              <a:rPr sz="2200" dirty="0">
                <a:latin typeface="Times New Roman" pitchFamily="18" charset="0"/>
                <a:cs typeface="Times New Roman" pitchFamily="18" charset="0"/>
              </a:rPr>
              <a:t>ove</a:t>
            </a:r>
            <a:r>
              <a:rPr sz="2200" spc="-25" dirty="0">
                <a:latin typeface="Times New Roman" pitchFamily="18" charset="0"/>
                <a:cs typeface="Times New Roman" pitchFamily="18" charset="0"/>
              </a:rPr>
              <a:t>m</a:t>
            </a:r>
            <a:r>
              <a:rPr sz="2200" dirty="0">
                <a:latin typeface="Times New Roman" pitchFamily="18" charset="0"/>
                <a:cs typeface="Times New Roman" pitchFamily="18" charset="0"/>
              </a:rPr>
              <a:t>ent	</a:t>
            </a:r>
            <a:r>
              <a:rPr sz="2200" spc="-5" dirty="0">
                <a:latin typeface="Times New Roman" pitchFamily="18" charset="0"/>
                <a:cs typeface="Times New Roman" pitchFamily="18" charset="0"/>
              </a:rPr>
              <a:t>o</a:t>
            </a:r>
            <a:r>
              <a:rPr sz="2200" dirty="0">
                <a:latin typeface="Times New Roman" pitchFamily="18" charset="0"/>
                <a:cs typeface="Times New Roman" pitchFamily="18" charset="0"/>
              </a:rPr>
              <a:t>f	</a:t>
            </a:r>
            <a:r>
              <a:rPr sz="2200" spc="-25" dirty="0">
                <a:latin typeface="Times New Roman" pitchFamily="18" charset="0"/>
                <a:cs typeface="Times New Roman" pitchFamily="18" charset="0"/>
              </a:rPr>
              <a:t>m</a:t>
            </a:r>
            <a:r>
              <a:rPr sz="2200" dirty="0">
                <a:latin typeface="Times New Roman" pitchFamily="18" charset="0"/>
                <a:cs typeface="Times New Roman" pitchFamily="18" charset="0"/>
              </a:rPr>
              <a:t>ateri</a:t>
            </a:r>
            <a:r>
              <a:rPr sz="2200" spc="-10" dirty="0">
                <a:latin typeface="Times New Roman" pitchFamily="18" charset="0"/>
                <a:cs typeface="Times New Roman" pitchFamily="18" charset="0"/>
              </a:rPr>
              <a:t>a</a:t>
            </a:r>
            <a:r>
              <a:rPr sz="2200" dirty="0">
                <a:latin typeface="Times New Roman" pitchFamily="18" charset="0"/>
                <a:cs typeface="Times New Roman" pitchFamily="18" charset="0"/>
              </a:rPr>
              <a:t>l	</a:t>
            </a:r>
            <a:r>
              <a:rPr sz="2200">
                <a:latin typeface="Times New Roman" pitchFamily="18" charset="0"/>
                <a:cs typeface="Times New Roman" pitchFamily="18" charset="0"/>
              </a:rPr>
              <a:t>are </a:t>
            </a:r>
            <a:r>
              <a:rPr sz="2200" spc="-210">
                <a:latin typeface="Times New Roman" pitchFamily="18" charset="0"/>
                <a:cs typeface="Times New Roman" pitchFamily="18" charset="0"/>
              </a:rPr>
              <a:t> </a:t>
            </a:r>
            <a:r>
              <a:rPr sz="2200" smtClean="0">
                <a:latin typeface="Times New Roman" pitchFamily="18" charset="0"/>
                <a:cs typeface="Times New Roman" pitchFamily="18" charset="0"/>
              </a:rPr>
              <a:t>the</a:t>
            </a:r>
            <a:r>
              <a:rPr lang="en-US" sz="2200" dirty="0" smtClean="0">
                <a:latin typeface="Times New Roman" pitchFamily="18" charset="0"/>
                <a:cs typeface="Times New Roman" pitchFamily="18" charset="0"/>
              </a:rPr>
              <a:t> </a:t>
            </a:r>
            <a:r>
              <a:rPr sz="2200" smtClean="0">
                <a:latin typeface="Times New Roman" pitchFamily="18" charset="0"/>
                <a:cs typeface="Times New Roman" pitchFamily="18" charset="0"/>
              </a:rPr>
              <a:t>three</a:t>
            </a:r>
            <a:r>
              <a:rPr lang="en-US" sz="2200" dirty="0" smtClean="0">
                <a:latin typeface="Times New Roman" pitchFamily="18" charset="0"/>
                <a:cs typeface="Times New Roman" pitchFamily="18" charset="0"/>
              </a:rPr>
              <a:t> </a:t>
            </a:r>
            <a:r>
              <a:rPr sz="2200" spc="-15" smtClean="0">
                <a:latin typeface="Times New Roman" pitchFamily="18" charset="0"/>
                <a:cs typeface="Times New Roman" pitchFamily="18" charset="0"/>
              </a:rPr>
              <a:t>b</a:t>
            </a:r>
            <a:r>
              <a:rPr sz="2200" smtClean="0">
                <a:latin typeface="Times New Roman" pitchFamily="18" charset="0"/>
                <a:cs typeface="Times New Roman" pitchFamily="18" charset="0"/>
              </a:rPr>
              <a:t>asic</a:t>
            </a:r>
            <a:r>
              <a:rPr lang="en-US" sz="2200" dirty="0" smtClean="0">
                <a:latin typeface="Times New Roman" pitchFamily="18" charset="0"/>
                <a:cs typeface="Times New Roman" pitchFamily="18" charset="0"/>
              </a:rPr>
              <a:t> </a:t>
            </a:r>
            <a:r>
              <a:rPr sz="2200" smtClean="0">
                <a:latin typeface="Times New Roman" pitchFamily="18" charset="0"/>
                <a:cs typeface="Times New Roman" pitchFamily="18" charset="0"/>
              </a:rPr>
              <a:t>objectives</a:t>
            </a:r>
            <a:r>
              <a:rPr sz="2200" spc="-55" smtClean="0">
                <a:latin typeface="Times New Roman" pitchFamily="18" charset="0"/>
                <a:cs typeface="Times New Roman" pitchFamily="18" charset="0"/>
              </a:rPr>
              <a:t> </a:t>
            </a:r>
            <a:r>
              <a:rPr sz="2200" dirty="0">
                <a:latin typeface="Times New Roman" pitchFamily="18" charset="0"/>
                <a:cs typeface="Times New Roman" pitchFamily="18" charset="0"/>
              </a:rPr>
              <a:t>of</a:t>
            </a:r>
            <a:r>
              <a:rPr sz="2200" spc="-5" dirty="0">
                <a:latin typeface="Times New Roman" pitchFamily="18" charset="0"/>
                <a:cs typeface="Times New Roman" pitchFamily="18" charset="0"/>
              </a:rPr>
              <a:t> materials</a:t>
            </a:r>
            <a:r>
              <a:rPr sz="2200" spc="-25" dirty="0">
                <a:latin typeface="Times New Roman" pitchFamily="18" charset="0"/>
                <a:cs typeface="Times New Roman" pitchFamily="18" charset="0"/>
              </a:rPr>
              <a:t> </a:t>
            </a:r>
            <a:r>
              <a:rPr sz="2200" spc="-5" dirty="0">
                <a:latin typeface="Times New Roman" pitchFamily="18" charset="0"/>
                <a:cs typeface="Times New Roman" pitchFamily="18" charset="0"/>
              </a:rPr>
              <a:t>management.</a:t>
            </a:r>
            <a:endParaRPr sz="2200">
              <a:latin typeface="Times New Roman" pitchFamily="18" charset="0"/>
              <a:cs typeface="Times New Roman" pitchFamily="18" charset="0"/>
            </a:endParaRPr>
          </a:p>
          <a:p>
            <a:pPr marL="476884" marR="5715" indent="-464820">
              <a:lnSpc>
                <a:spcPts val="2820"/>
              </a:lnSpc>
              <a:spcBef>
                <a:spcPts val="720"/>
              </a:spcBef>
              <a:buFont typeface="Wingdings"/>
              <a:buChar char=""/>
              <a:tabLst>
                <a:tab pos="476884" algn="l"/>
                <a:tab pos="477520" algn="l"/>
                <a:tab pos="1807845" algn="l"/>
                <a:tab pos="3309620" algn="l"/>
                <a:tab pos="3710304" algn="l"/>
                <a:tab pos="5040630" algn="l"/>
                <a:tab pos="5408295" algn="l"/>
                <a:tab pos="5946140" algn="l"/>
                <a:tab pos="6816090" algn="l"/>
                <a:tab pos="8261350" algn="l"/>
              </a:tabLst>
            </a:pPr>
            <a:r>
              <a:rPr sz="2200" smtClean="0">
                <a:latin typeface="Times New Roman" pitchFamily="18" charset="0"/>
                <a:cs typeface="Times New Roman" pitchFamily="18" charset="0"/>
              </a:rPr>
              <a:t>Opti</a:t>
            </a:r>
            <a:r>
              <a:rPr sz="2200" spc="-15" smtClean="0">
                <a:latin typeface="Times New Roman" pitchFamily="18" charset="0"/>
                <a:cs typeface="Times New Roman" pitchFamily="18" charset="0"/>
              </a:rPr>
              <a:t>m</a:t>
            </a:r>
            <a:r>
              <a:rPr sz="2200" spc="5" smtClean="0">
                <a:latin typeface="Times New Roman" pitchFamily="18" charset="0"/>
                <a:cs typeface="Times New Roman" pitchFamily="18" charset="0"/>
              </a:rPr>
              <a:t>u</a:t>
            </a:r>
            <a:r>
              <a:rPr sz="220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a:t>
            </a:r>
            <a:r>
              <a:rPr sz="2200" smtClean="0">
                <a:latin typeface="Times New Roman" pitchFamily="18" charset="0"/>
                <a:cs typeface="Times New Roman" pitchFamily="18" charset="0"/>
              </a:rPr>
              <a:t>inv</a:t>
            </a:r>
            <a:r>
              <a:rPr sz="2200" spc="5" smtClean="0">
                <a:latin typeface="Times New Roman" pitchFamily="18" charset="0"/>
                <a:cs typeface="Times New Roman" pitchFamily="18" charset="0"/>
              </a:rPr>
              <a:t>e</a:t>
            </a:r>
            <a:r>
              <a:rPr sz="2200" spc="-5" smtClean="0">
                <a:latin typeface="Times New Roman" pitchFamily="18" charset="0"/>
                <a:cs typeface="Times New Roman" pitchFamily="18" charset="0"/>
              </a:rPr>
              <a:t>st</a:t>
            </a:r>
            <a:r>
              <a:rPr sz="2200" spc="-20" smtClean="0">
                <a:latin typeface="Times New Roman" pitchFamily="18" charset="0"/>
                <a:cs typeface="Times New Roman" pitchFamily="18" charset="0"/>
              </a:rPr>
              <a:t>m</a:t>
            </a:r>
            <a:r>
              <a:rPr sz="2200" smtClean="0">
                <a:latin typeface="Times New Roman" pitchFamily="18" charset="0"/>
                <a:cs typeface="Times New Roman" pitchFamily="18" charset="0"/>
              </a:rPr>
              <a:t>ent</a:t>
            </a:r>
            <a:r>
              <a:rPr lang="en-US" sz="2200" dirty="0" smtClean="0">
                <a:latin typeface="Times New Roman" pitchFamily="18" charset="0"/>
                <a:cs typeface="Times New Roman" pitchFamily="18" charset="0"/>
              </a:rPr>
              <a:t> </a:t>
            </a:r>
            <a:r>
              <a:rPr sz="2200" spc="-10" smtClean="0">
                <a:latin typeface="Times New Roman" pitchFamily="18" charset="0"/>
                <a:cs typeface="Times New Roman" pitchFamily="18" charset="0"/>
              </a:rPr>
              <a:t>i</a:t>
            </a:r>
            <a:r>
              <a:rPr sz="220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a:t>
            </a:r>
            <a:r>
              <a:rPr sz="2200" smtClean="0">
                <a:latin typeface="Times New Roman" pitchFamily="18" charset="0"/>
                <a:cs typeface="Times New Roman" pitchFamily="18" charset="0"/>
              </a:rPr>
              <a:t>inv</a:t>
            </a:r>
            <a:r>
              <a:rPr sz="2200" spc="5" smtClean="0">
                <a:latin typeface="Times New Roman" pitchFamily="18" charset="0"/>
                <a:cs typeface="Times New Roman" pitchFamily="18" charset="0"/>
              </a:rPr>
              <a:t>e</a:t>
            </a:r>
            <a:r>
              <a:rPr sz="2200" spc="-15" smtClean="0">
                <a:latin typeface="Times New Roman" pitchFamily="18" charset="0"/>
                <a:cs typeface="Times New Roman" pitchFamily="18" charset="0"/>
              </a:rPr>
              <a:t>n</a:t>
            </a:r>
            <a:r>
              <a:rPr sz="2200" smtClean="0">
                <a:latin typeface="Times New Roman" pitchFamily="18" charset="0"/>
                <a:cs typeface="Times New Roman" pitchFamily="18" charset="0"/>
              </a:rPr>
              <a:t>t</a:t>
            </a:r>
            <a:r>
              <a:rPr sz="2200" spc="-10" smtClean="0">
                <a:latin typeface="Times New Roman" pitchFamily="18" charset="0"/>
                <a:cs typeface="Times New Roman" pitchFamily="18" charset="0"/>
              </a:rPr>
              <a:t>o</a:t>
            </a:r>
            <a:r>
              <a:rPr sz="2200" smtClean="0">
                <a:latin typeface="Times New Roman" pitchFamily="18" charset="0"/>
                <a:cs typeface="Times New Roman" pitchFamily="18" charset="0"/>
              </a:rPr>
              <a:t>ry</a:t>
            </a:r>
            <a:r>
              <a:rPr lang="en-US" sz="2200" dirty="0" smtClean="0">
                <a:latin typeface="Times New Roman" pitchFamily="18" charset="0"/>
                <a:cs typeface="Times New Roman" pitchFamily="18" charset="0"/>
              </a:rPr>
              <a:t> </a:t>
            </a:r>
            <a:r>
              <a:rPr sz="2200" smtClean="0">
                <a:latin typeface="Times New Roman" pitchFamily="18" charset="0"/>
                <a:cs typeface="Times New Roman" pitchFamily="18" charset="0"/>
              </a:rPr>
              <a:t>i</a:t>
            </a:r>
            <a:r>
              <a:rPr sz="2200" spc="-5" smtClean="0">
                <a:latin typeface="Times New Roman" pitchFamily="18" charset="0"/>
                <a:cs typeface="Times New Roman" pitchFamily="18" charset="0"/>
              </a:rPr>
              <a:t>s</a:t>
            </a:r>
            <a:r>
              <a:rPr lang="en-US" sz="2200" spc="-5" dirty="0" smtClean="0">
                <a:latin typeface="Times New Roman" pitchFamily="18" charset="0"/>
                <a:cs typeface="Times New Roman" pitchFamily="18" charset="0"/>
              </a:rPr>
              <a:t> </a:t>
            </a:r>
            <a:r>
              <a:rPr sz="2200" smtClean="0">
                <a:latin typeface="Times New Roman" pitchFamily="18" charset="0"/>
                <a:cs typeface="Times New Roman" pitchFamily="18" charset="0"/>
              </a:rPr>
              <a:t>the</a:t>
            </a:r>
            <a:r>
              <a:rPr lang="en-US" sz="2200" dirty="0" smtClean="0">
                <a:latin typeface="Times New Roman" pitchFamily="18" charset="0"/>
                <a:cs typeface="Times New Roman" pitchFamily="18" charset="0"/>
              </a:rPr>
              <a:t> </a:t>
            </a:r>
            <a:r>
              <a:rPr sz="2200" spc="-15" smtClean="0">
                <a:latin typeface="Times New Roman" pitchFamily="18" charset="0"/>
                <a:cs typeface="Times New Roman" pitchFamily="18" charset="0"/>
              </a:rPr>
              <a:t>p</a:t>
            </a:r>
            <a:r>
              <a:rPr sz="2200" smtClean="0">
                <a:latin typeface="Times New Roman" pitchFamily="18" charset="0"/>
                <a:cs typeface="Times New Roman" pitchFamily="18" charset="0"/>
              </a:rPr>
              <a:t>r</a:t>
            </a:r>
            <a:r>
              <a:rPr sz="2200" spc="-15" smtClean="0">
                <a:latin typeface="Times New Roman" pitchFamily="18" charset="0"/>
                <a:cs typeface="Times New Roman" pitchFamily="18" charset="0"/>
              </a:rPr>
              <a:t>i</a:t>
            </a:r>
            <a:r>
              <a:rPr sz="2200" spc="-20" smtClean="0">
                <a:latin typeface="Times New Roman" pitchFamily="18" charset="0"/>
                <a:cs typeface="Times New Roman" pitchFamily="18" charset="0"/>
              </a:rPr>
              <a:t>m</a:t>
            </a:r>
            <a:r>
              <a:rPr sz="2200" smtClean="0">
                <a:latin typeface="Times New Roman" pitchFamily="18" charset="0"/>
                <a:cs typeface="Times New Roman" pitchFamily="18" charset="0"/>
              </a:rPr>
              <a:t>e</a:t>
            </a:r>
            <a:r>
              <a:rPr lang="en-US" sz="2200" dirty="0" smtClean="0">
                <a:latin typeface="Times New Roman" pitchFamily="18" charset="0"/>
                <a:cs typeface="Times New Roman" pitchFamily="18" charset="0"/>
              </a:rPr>
              <a:t> </a:t>
            </a:r>
            <a:r>
              <a:rPr sz="2200" smtClean="0">
                <a:latin typeface="Times New Roman" pitchFamily="18" charset="0"/>
                <a:cs typeface="Times New Roman" pitchFamily="18" charset="0"/>
              </a:rPr>
              <a:t>obje</a:t>
            </a:r>
            <a:r>
              <a:rPr sz="2200" spc="-10" smtClean="0">
                <a:latin typeface="Times New Roman" pitchFamily="18" charset="0"/>
                <a:cs typeface="Times New Roman" pitchFamily="18" charset="0"/>
              </a:rPr>
              <a:t>c</a:t>
            </a:r>
            <a:r>
              <a:rPr sz="2200" smtClean="0">
                <a:latin typeface="Times New Roman" pitchFamily="18" charset="0"/>
                <a:cs typeface="Times New Roman" pitchFamily="18" charset="0"/>
              </a:rPr>
              <a:t>ti</a:t>
            </a:r>
            <a:r>
              <a:rPr sz="2200" spc="-15" smtClean="0">
                <a:latin typeface="Times New Roman" pitchFamily="18" charset="0"/>
                <a:cs typeface="Times New Roman" pitchFamily="18" charset="0"/>
              </a:rPr>
              <a:t>v</a:t>
            </a:r>
            <a:r>
              <a:rPr sz="2200" smtClean="0">
                <a:latin typeface="Times New Roman" pitchFamily="18" charset="0"/>
                <a:cs typeface="Times New Roman" pitchFamily="18" charset="0"/>
              </a:rPr>
              <a:t>e</a:t>
            </a:r>
            <a:r>
              <a:rPr sz="2200" dirty="0">
                <a:latin typeface="Times New Roman" pitchFamily="18" charset="0"/>
                <a:cs typeface="Times New Roman" pitchFamily="18" charset="0"/>
              </a:rPr>
              <a:t>	of  </a:t>
            </a:r>
            <a:r>
              <a:rPr sz="2200" spc="-5" dirty="0">
                <a:latin typeface="Times New Roman" pitchFamily="18" charset="0"/>
                <a:cs typeface="Times New Roman" pitchFamily="18" charset="0"/>
              </a:rPr>
              <a:t>materials</a:t>
            </a:r>
            <a:r>
              <a:rPr sz="2200" spc="-40" dirty="0">
                <a:latin typeface="Times New Roman" pitchFamily="18" charset="0"/>
                <a:cs typeface="Times New Roman" pitchFamily="18" charset="0"/>
              </a:rPr>
              <a:t> </a:t>
            </a:r>
            <a:r>
              <a:rPr sz="2200" spc="-5">
                <a:latin typeface="Times New Roman" pitchFamily="18" charset="0"/>
                <a:cs typeface="Times New Roman" pitchFamily="18" charset="0"/>
              </a:rPr>
              <a:t>management</a:t>
            </a:r>
            <a:r>
              <a:rPr sz="2200" b="1" spc="-5" smtClean="0">
                <a:latin typeface="Times New Roman" pitchFamily="18" charset="0"/>
                <a:cs typeface="Times New Roman" pitchFamily="18" charset="0"/>
              </a:rPr>
              <a:t>.</a:t>
            </a:r>
            <a:endParaRPr sz="2200">
              <a:latin typeface="Times New Roman" pitchFamily="18" charset="0"/>
              <a:cs typeface="Times New Roman" pitchFamily="18" charset="0"/>
            </a:endParaRPr>
          </a:p>
        </p:txBody>
      </p:sp>
      <p:sp>
        <p:nvSpPr>
          <p:cNvPr id="5" name="Rectangle 4"/>
          <p:cNvSpPr/>
          <p:nvPr/>
        </p:nvSpPr>
        <p:spPr>
          <a:xfrm>
            <a:off x="609600" y="2590800"/>
            <a:ext cx="3733800" cy="3600986"/>
          </a:xfrm>
          <a:prstGeom prst="rect">
            <a:avLst/>
          </a:prstGeom>
        </p:spPr>
        <p:txBody>
          <a:bodyPr wrap="square">
            <a:spAutoFit/>
          </a:bodyPr>
          <a:lstStyle/>
          <a:p>
            <a:pPr marL="12700">
              <a:lnSpc>
                <a:spcPct val="100000"/>
              </a:lnSpc>
            </a:pPr>
            <a:r>
              <a:rPr lang="en-US" sz="2200" b="1" u="sng" dirty="0" smtClean="0">
                <a:solidFill>
                  <a:srgbClr val="00B050"/>
                </a:solidFill>
                <a:latin typeface="Times New Roman" pitchFamily="18" charset="0"/>
                <a:cs typeface="Times New Roman" pitchFamily="18" charset="0"/>
              </a:rPr>
              <a:t>Primary</a:t>
            </a:r>
            <a:r>
              <a:rPr lang="en-US" sz="2200" b="1" u="sng" spc="-114" dirty="0" smtClean="0">
                <a:solidFill>
                  <a:srgbClr val="00B050"/>
                </a:solidFill>
                <a:latin typeface="Times New Roman" pitchFamily="18" charset="0"/>
                <a:cs typeface="Times New Roman" pitchFamily="18" charset="0"/>
              </a:rPr>
              <a:t> </a:t>
            </a:r>
            <a:r>
              <a:rPr lang="en-US" sz="2200" b="1" u="sng" dirty="0" smtClean="0">
                <a:solidFill>
                  <a:srgbClr val="00B050"/>
                </a:solidFill>
                <a:latin typeface="Times New Roman" pitchFamily="18" charset="0"/>
                <a:cs typeface="Times New Roman" pitchFamily="18" charset="0"/>
              </a:rPr>
              <a:t>Objectives</a:t>
            </a:r>
            <a:endParaRPr lang="en-US" sz="2200" u="sng" dirty="0" smtClean="0">
              <a:solidFill>
                <a:srgbClr val="00B050"/>
              </a:solidFill>
              <a:latin typeface="Times New Roman" pitchFamily="18" charset="0"/>
              <a:cs typeface="Times New Roman" pitchFamily="18" charset="0"/>
            </a:endParaRPr>
          </a:p>
          <a:p>
            <a:pPr marL="696913" lvl="3" indent="-463550">
              <a:spcBef>
                <a:spcPts val="575"/>
              </a:spcBef>
              <a:buClr>
                <a:srgbClr val="FF0000"/>
              </a:buClr>
              <a:buAutoNum type="arabicPeriod"/>
              <a:tabLst>
                <a:tab pos="476884" algn="l"/>
                <a:tab pos="477520" algn="l"/>
              </a:tabLst>
            </a:pPr>
            <a:r>
              <a:rPr lang="en-US" sz="2200" spc="-5" dirty="0" smtClean="0">
                <a:latin typeface="Times New Roman" pitchFamily="18" charset="0"/>
                <a:cs typeface="Times New Roman" pitchFamily="18" charset="0"/>
              </a:rPr>
              <a:t>Lower</a:t>
            </a:r>
            <a:r>
              <a:rPr lang="en-US" sz="2200" spc="-9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prices</a:t>
            </a:r>
          </a:p>
          <a:p>
            <a:pPr marL="696913" lvl="3" indent="-463550">
              <a:spcBef>
                <a:spcPts val="575"/>
              </a:spcBef>
              <a:buClr>
                <a:srgbClr val="FF0000"/>
              </a:buClr>
              <a:buAutoNum type="arabicPeriod"/>
              <a:tabLst>
                <a:tab pos="476884" algn="l"/>
                <a:tab pos="477520" algn="l"/>
              </a:tabLst>
            </a:pPr>
            <a:r>
              <a:rPr lang="en-US" sz="2200" dirty="0" smtClean="0">
                <a:latin typeface="Times New Roman" pitchFamily="18" charset="0"/>
                <a:cs typeface="Times New Roman" pitchFamily="18" charset="0"/>
              </a:rPr>
              <a:t>High</a:t>
            </a:r>
            <a:r>
              <a:rPr lang="en-US" sz="2200" spc="-3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Inventory</a:t>
            </a:r>
            <a:r>
              <a:rPr lang="en-US" sz="2200" spc="-90" dirty="0" smtClean="0">
                <a:latin typeface="Times New Roman" pitchFamily="18" charset="0"/>
                <a:cs typeface="Times New Roman" pitchFamily="18" charset="0"/>
              </a:rPr>
              <a:t> </a:t>
            </a:r>
            <a:r>
              <a:rPr lang="en-US" sz="2200" spc="-15" dirty="0" smtClean="0">
                <a:latin typeface="Times New Roman" pitchFamily="18" charset="0"/>
                <a:cs typeface="Times New Roman" pitchFamily="18" charset="0"/>
              </a:rPr>
              <a:t>Turnover</a:t>
            </a:r>
            <a:endParaRPr lang="en-US" sz="2200" dirty="0" smtClean="0">
              <a:latin typeface="Times New Roman" pitchFamily="18" charset="0"/>
              <a:cs typeface="Times New Roman" pitchFamily="18" charset="0"/>
            </a:endParaRPr>
          </a:p>
          <a:p>
            <a:pPr marL="696913" lvl="3" indent="-463550">
              <a:spcBef>
                <a:spcPts val="580"/>
              </a:spcBef>
              <a:buClr>
                <a:srgbClr val="FF0000"/>
              </a:buClr>
              <a:buAutoNum type="arabicPeriod"/>
              <a:tabLst>
                <a:tab pos="476884" algn="l"/>
                <a:tab pos="477520" algn="l"/>
              </a:tabLst>
            </a:pPr>
            <a:r>
              <a:rPr lang="en-US" sz="2200" dirty="0" smtClean="0">
                <a:latin typeface="Times New Roman" pitchFamily="18" charset="0"/>
                <a:cs typeface="Times New Roman" pitchFamily="18" charset="0"/>
              </a:rPr>
              <a:t>Low</a:t>
            </a:r>
            <a:r>
              <a:rPr lang="en-US" sz="2200" spc="-3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cost</a:t>
            </a:r>
            <a:r>
              <a:rPr lang="en-US" sz="2200" spc="-2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acquisition</a:t>
            </a:r>
            <a:r>
              <a:rPr lang="en-US" sz="2200" spc="-5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and</a:t>
            </a:r>
            <a:r>
              <a:rPr lang="en-US" sz="2200" spc="-25"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possession</a:t>
            </a:r>
          </a:p>
          <a:p>
            <a:pPr marL="696913" lvl="3" indent="-463550">
              <a:spcBef>
                <a:spcPts val="580"/>
              </a:spcBef>
              <a:buClr>
                <a:srgbClr val="FF0000"/>
              </a:buClr>
              <a:buAutoNum type="arabicPeriod"/>
              <a:tabLst>
                <a:tab pos="476884" algn="l"/>
                <a:tab pos="477520" algn="l"/>
              </a:tabLst>
            </a:pPr>
            <a:r>
              <a:rPr lang="en-US" sz="2200" dirty="0" smtClean="0">
                <a:latin typeface="Times New Roman" pitchFamily="18" charset="0"/>
                <a:cs typeface="Times New Roman" pitchFamily="18" charset="0"/>
              </a:rPr>
              <a:t>Continuity</a:t>
            </a:r>
            <a:r>
              <a:rPr lang="en-US" sz="2200" spc="-6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of</a:t>
            </a:r>
            <a:r>
              <a:rPr lang="en-US" sz="2200" spc="-3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supply</a:t>
            </a:r>
          </a:p>
          <a:p>
            <a:pPr marL="696913" lvl="3" indent="-463550">
              <a:spcBef>
                <a:spcPts val="575"/>
              </a:spcBef>
              <a:buClr>
                <a:srgbClr val="FF0000"/>
              </a:buClr>
              <a:buAutoNum type="arabicPeriod"/>
              <a:tabLst>
                <a:tab pos="476884" algn="l"/>
                <a:tab pos="477520" algn="l"/>
              </a:tabLst>
            </a:pPr>
            <a:r>
              <a:rPr lang="en-US" sz="2200" dirty="0" smtClean="0">
                <a:latin typeface="Times New Roman" pitchFamily="18" charset="0"/>
                <a:cs typeface="Times New Roman" pitchFamily="18" charset="0"/>
              </a:rPr>
              <a:t>Consistency</a:t>
            </a:r>
            <a:r>
              <a:rPr lang="en-US" sz="2200" spc="-6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of</a:t>
            </a:r>
            <a:r>
              <a:rPr lang="en-US" sz="2200" spc="-25"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quality</a:t>
            </a:r>
          </a:p>
          <a:p>
            <a:pPr marL="696913" lvl="3" indent="-463550">
              <a:spcBef>
                <a:spcPts val="580"/>
              </a:spcBef>
              <a:buClr>
                <a:srgbClr val="FF0000"/>
              </a:buClr>
              <a:buAutoNum type="arabicPeriod"/>
              <a:tabLst>
                <a:tab pos="476884" algn="l"/>
                <a:tab pos="477520" algn="l"/>
              </a:tabLst>
            </a:pPr>
            <a:r>
              <a:rPr lang="en-US" sz="2200" dirty="0" smtClean="0">
                <a:latin typeface="Times New Roman" pitchFamily="18" charset="0"/>
                <a:cs typeface="Times New Roman" pitchFamily="18" charset="0"/>
              </a:rPr>
              <a:t>Favorable</a:t>
            </a:r>
            <a:r>
              <a:rPr lang="en-US" sz="2200" spc="-5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supplier</a:t>
            </a:r>
            <a:r>
              <a:rPr lang="en-US" sz="2200" spc="-4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relations</a:t>
            </a:r>
            <a:endParaRPr lang="en-US" sz="2200" dirty="0">
              <a:latin typeface="Times New Roman" pitchFamily="18" charset="0"/>
              <a:cs typeface="Times New Roman" pitchFamily="18" charset="0"/>
            </a:endParaRPr>
          </a:p>
        </p:txBody>
      </p:sp>
      <p:sp>
        <p:nvSpPr>
          <p:cNvPr id="6" name="object 3"/>
          <p:cNvSpPr txBox="1">
            <a:spLocks noGrp="1"/>
          </p:cNvSpPr>
          <p:nvPr>
            <p:ph type="body" idx="1"/>
          </p:nvPr>
        </p:nvSpPr>
        <p:spPr>
          <a:xfrm>
            <a:off x="4419600" y="2486473"/>
            <a:ext cx="3948429" cy="3761927"/>
          </a:xfrm>
          <a:prstGeom prst="rect">
            <a:avLst/>
          </a:prstGeom>
        </p:spPr>
        <p:txBody>
          <a:bodyPr vert="horz" wrap="square" lIns="0" tIns="85725" rIns="0" bIns="0" rtlCol="0">
            <a:spAutoFit/>
          </a:bodyPr>
          <a:lstStyle/>
          <a:p>
            <a:pPr marL="527685" indent="-515620">
              <a:lnSpc>
                <a:spcPct val="100000"/>
              </a:lnSpc>
              <a:spcBef>
                <a:spcPts val="675"/>
              </a:spcBef>
              <a:tabLst>
                <a:tab pos="527685" algn="l"/>
                <a:tab pos="528320" algn="l"/>
              </a:tabLst>
            </a:pPr>
            <a:r>
              <a:rPr lang="en-US" sz="2200" b="1" u="sng" dirty="0" smtClean="0">
                <a:solidFill>
                  <a:srgbClr val="00B050"/>
                </a:solidFill>
                <a:latin typeface="Times New Roman" pitchFamily="18" charset="0"/>
                <a:cs typeface="Times New Roman" pitchFamily="18" charset="0"/>
              </a:rPr>
              <a:t>Secondary</a:t>
            </a:r>
            <a:r>
              <a:rPr lang="en-US" sz="2200" b="1" u="sng" spc="-95" dirty="0" smtClean="0">
                <a:solidFill>
                  <a:srgbClr val="00B050"/>
                </a:solidFill>
                <a:latin typeface="Times New Roman" pitchFamily="18" charset="0"/>
                <a:cs typeface="Times New Roman" pitchFamily="18" charset="0"/>
              </a:rPr>
              <a:t> </a:t>
            </a:r>
            <a:r>
              <a:rPr lang="en-US" sz="2200" b="1" u="sng" spc="-5" dirty="0" smtClean="0">
                <a:solidFill>
                  <a:srgbClr val="00B050"/>
                </a:solidFill>
                <a:latin typeface="Times New Roman" pitchFamily="18" charset="0"/>
                <a:cs typeface="Times New Roman" pitchFamily="18" charset="0"/>
              </a:rPr>
              <a:t>Objectives</a:t>
            </a:r>
            <a:endParaRPr lang="en-US" sz="2200" u="sng" dirty="0" smtClean="0">
              <a:solidFill>
                <a:srgbClr val="00B050"/>
              </a:solidFill>
              <a:latin typeface="Times New Roman" pitchFamily="18" charset="0"/>
              <a:cs typeface="Times New Roman" pitchFamily="18" charset="0"/>
            </a:endParaRPr>
          </a:p>
          <a:p>
            <a:pPr marL="514350" indent="-279400">
              <a:lnSpc>
                <a:spcPct val="100000"/>
              </a:lnSpc>
              <a:spcBef>
                <a:spcPts val="675"/>
              </a:spcBef>
              <a:buClr>
                <a:srgbClr val="FF0000"/>
              </a:buClr>
              <a:buAutoNum type="arabicPeriod"/>
            </a:pPr>
            <a:r>
              <a:rPr sz="2200" smtClean="0">
                <a:latin typeface="Times New Roman" pitchFamily="18" charset="0"/>
                <a:cs typeface="Times New Roman" pitchFamily="18" charset="0"/>
              </a:rPr>
              <a:t>Reciprocal</a:t>
            </a:r>
            <a:r>
              <a:rPr sz="2200" spc="-85" smtClean="0">
                <a:latin typeface="Times New Roman" pitchFamily="18" charset="0"/>
                <a:cs typeface="Times New Roman" pitchFamily="18" charset="0"/>
              </a:rPr>
              <a:t> </a:t>
            </a:r>
            <a:r>
              <a:rPr sz="2200" dirty="0">
                <a:latin typeface="Times New Roman" pitchFamily="18" charset="0"/>
                <a:cs typeface="Times New Roman" pitchFamily="18" charset="0"/>
              </a:rPr>
              <a:t>Relations</a:t>
            </a:r>
          </a:p>
          <a:p>
            <a:pPr marL="514350" indent="-279400">
              <a:lnSpc>
                <a:spcPct val="100000"/>
              </a:lnSpc>
              <a:spcBef>
                <a:spcPts val="580"/>
              </a:spcBef>
              <a:buClr>
                <a:srgbClr val="FF0000"/>
              </a:buClr>
              <a:buAutoNum type="arabicPeriod"/>
            </a:pPr>
            <a:r>
              <a:rPr sz="2200" dirty="0">
                <a:latin typeface="Times New Roman" pitchFamily="18" charset="0"/>
                <a:cs typeface="Times New Roman" pitchFamily="18" charset="0"/>
              </a:rPr>
              <a:t>New</a:t>
            </a:r>
            <a:r>
              <a:rPr sz="2200" spc="-30" dirty="0">
                <a:latin typeface="Times New Roman" pitchFamily="18" charset="0"/>
                <a:cs typeface="Times New Roman" pitchFamily="18" charset="0"/>
              </a:rPr>
              <a:t> </a:t>
            </a:r>
            <a:r>
              <a:rPr sz="2200" spc="-5" dirty="0">
                <a:latin typeface="Times New Roman" pitchFamily="18" charset="0"/>
                <a:cs typeface="Times New Roman" pitchFamily="18" charset="0"/>
              </a:rPr>
              <a:t>materials</a:t>
            </a:r>
            <a:r>
              <a:rPr sz="2200" spc="-55" dirty="0">
                <a:latin typeface="Times New Roman" pitchFamily="18" charset="0"/>
                <a:cs typeface="Times New Roman" pitchFamily="18" charset="0"/>
              </a:rPr>
              <a:t> </a:t>
            </a:r>
            <a:r>
              <a:rPr sz="2200" dirty="0">
                <a:latin typeface="Times New Roman" pitchFamily="18" charset="0"/>
                <a:cs typeface="Times New Roman" pitchFamily="18" charset="0"/>
              </a:rPr>
              <a:t>and</a:t>
            </a:r>
            <a:r>
              <a:rPr sz="2200" spc="-15" dirty="0">
                <a:latin typeface="Times New Roman" pitchFamily="18" charset="0"/>
                <a:cs typeface="Times New Roman" pitchFamily="18" charset="0"/>
              </a:rPr>
              <a:t> </a:t>
            </a:r>
            <a:r>
              <a:rPr sz="2200" dirty="0">
                <a:latin typeface="Times New Roman" pitchFamily="18" charset="0"/>
                <a:cs typeface="Times New Roman" pitchFamily="18" charset="0"/>
              </a:rPr>
              <a:t>products</a:t>
            </a:r>
          </a:p>
          <a:p>
            <a:pPr marL="514350" indent="-279400">
              <a:lnSpc>
                <a:spcPct val="100000"/>
              </a:lnSpc>
              <a:spcBef>
                <a:spcPts val="575"/>
              </a:spcBef>
              <a:buClr>
                <a:srgbClr val="FF0000"/>
              </a:buClr>
              <a:buAutoNum type="arabicPeriod"/>
            </a:pPr>
            <a:r>
              <a:rPr sz="2200" spc="-5" dirty="0">
                <a:latin typeface="Times New Roman" pitchFamily="18" charset="0"/>
                <a:cs typeface="Times New Roman" pitchFamily="18" charset="0"/>
              </a:rPr>
              <a:t>Economic</a:t>
            </a:r>
            <a:r>
              <a:rPr sz="2200" spc="-40" dirty="0">
                <a:latin typeface="Times New Roman" pitchFamily="18" charset="0"/>
                <a:cs typeface="Times New Roman" pitchFamily="18" charset="0"/>
              </a:rPr>
              <a:t> </a:t>
            </a:r>
            <a:r>
              <a:rPr sz="2200" spc="-5" dirty="0">
                <a:latin typeface="Times New Roman" pitchFamily="18" charset="0"/>
                <a:cs typeface="Times New Roman" pitchFamily="18" charset="0"/>
              </a:rPr>
              <a:t>make</a:t>
            </a:r>
            <a:r>
              <a:rPr sz="2200" spc="-10" dirty="0">
                <a:latin typeface="Times New Roman" pitchFamily="18" charset="0"/>
                <a:cs typeface="Times New Roman" pitchFamily="18" charset="0"/>
              </a:rPr>
              <a:t> </a:t>
            </a:r>
            <a:r>
              <a:rPr sz="2200" dirty="0">
                <a:latin typeface="Times New Roman" pitchFamily="18" charset="0"/>
                <a:cs typeface="Times New Roman" pitchFamily="18" charset="0"/>
              </a:rPr>
              <a:t>or</a:t>
            </a:r>
            <a:r>
              <a:rPr sz="2200" spc="-30" dirty="0">
                <a:latin typeface="Times New Roman" pitchFamily="18" charset="0"/>
                <a:cs typeface="Times New Roman" pitchFamily="18" charset="0"/>
              </a:rPr>
              <a:t> </a:t>
            </a:r>
            <a:r>
              <a:rPr sz="2200" dirty="0">
                <a:latin typeface="Times New Roman" pitchFamily="18" charset="0"/>
                <a:cs typeface="Times New Roman" pitchFamily="18" charset="0"/>
              </a:rPr>
              <a:t>buy</a:t>
            </a:r>
          </a:p>
          <a:p>
            <a:pPr marL="514350" indent="-279400">
              <a:lnSpc>
                <a:spcPct val="100000"/>
              </a:lnSpc>
              <a:spcBef>
                <a:spcPts val="575"/>
              </a:spcBef>
              <a:buClr>
                <a:srgbClr val="FF0000"/>
              </a:buClr>
              <a:buAutoNum type="arabicPeriod"/>
            </a:pPr>
            <a:r>
              <a:rPr sz="2200" spc="-5" dirty="0">
                <a:latin typeface="Times New Roman" pitchFamily="18" charset="0"/>
                <a:cs typeface="Times New Roman" pitchFamily="18" charset="0"/>
              </a:rPr>
              <a:t>Standardization</a:t>
            </a:r>
          </a:p>
          <a:p>
            <a:pPr marL="514350" indent="-279400">
              <a:lnSpc>
                <a:spcPct val="100000"/>
              </a:lnSpc>
              <a:spcBef>
                <a:spcPts val="575"/>
              </a:spcBef>
              <a:buClr>
                <a:srgbClr val="FF0000"/>
              </a:buClr>
              <a:buAutoNum type="arabicPeriod"/>
            </a:pPr>
            <a:r>
              <a:rPr sz="2200" dirty="0">
                <a:latin typeface="Times New Roman" pitchFamily="18" charset="0"/>
                <a:cs typeface="Times New Roman" pitchFamily="18" charset="0"/>
              </a:rPr>
              <a:t>Product</a:t>
            </a:r>
            <a:r>
              <a:rPr sz="2200" spc="-55" dirty="0">
                <a:latin typeface="Times New Roman" pitchFamily="18" charset="0"/>
                <a:cs typeface="Times New Roman" pitchFamily="18" charset="0"/>
              </a:rPr>
              <a:t> </a:t>
            </a:r>
            <a:r>
              <a:rPr sz="2200" spc="-5" dirty="0">
                <a:latin typeface="Times New Roman" pitchFamily="18" charset="0"/>
                <a:cs typeface="Times New Roman" pitchFamily="18" charset="0"/>
              </a:rPr>
              <a:t>Improvement</a:t>
            </a:r>
          </a:p>
          <a:p>
            <a:pPr marL="514350" indent="-279400">
              <a:lnSpc>
                <a:spcPct val="100000"/>
              </a:lnSpc>
              <a:spcBef>
                <a:spcPts val="580"/>
              </a:spcBef>
              <a:buClr>
                <a:srgbClr val="FF0000"/>
              </a:buClr>
              <a:buAutoNum type="arabicPeriod"/>
            </a:pPr>
            <a:r>
              <a:rPr sz="2200" dirty="0">
                <a:latin typeface="Times New Roman" pitchFamily="18" charset="0"/>
                <a:cs typeface="Times New Roman" pitchFamily="18" charset="0"/>
              </a:rPr>
              <a:t>Inter</a:t>
            </a:r>
            <a:r>
              <a:rPr sz="2200" spc="-50" dirty="0">
                <a:latin typeface="Times New Roman" pitchFamily="18" charset="0"/>
                <a:cs typeface="Times New Roman" pitchFamily="18" charset="0"/>
              </a:rPr>
              <a:t> </a:t>
            </a:r>
            <a:r>
              <a:rPr sz="2200" spc="-5" dirty="0">
                <a:latin typeface="Times New Roman" pitchFamily="18" charset="0"/>
                <a:cs typeface="Times New Roman" pitchFamily="18" charset="0"/>
              </a:rPr>
              <a:t>departmental</a:t>
            </a:r>
            <a:r>
              <a:rPr sz="2200" spc="-40" dirty="0">
                <a:latin typeface="Times New Roman" pitchFamily="18" charset="0"/>
                <a:cs typeface="Times New Roman" pitchFamily="18" charset="0"/>
              </a:rPr>
              <a:t> </a:t>
            </a:r>
            <a:r>
              <a:rPr sz="2200" spc="-5" dirty="0">
                <a:latin typeface="Times New Roman" pitchFamily="18" charset="0"/>
                <a:cs typeface="Times New Roman" pitchFamily="18" charset="0"/>
              </a:rPr>
              <a:t>harmony</a:t>
            </a:r>
          </a:p>
          <a:p>
            <a:pPr marL="514350" indent="-279400">
              <a:lnSpc>
                <a:spcPct val="100000"/>
              </a:lnSpc>
              <a:spcBef>
                <a:spcPts val="575"/>
              </a:spcBef>
              <a:buClr>
                <a:srgbClr val="FF0000"/>
              </a:buClr>
              <a:buAutoNum type="arabicPeriod"/>
            </a:pPr>
            <a:r>
              <a:rPr sz="2200" dirty="0">
                <a:latin typeface="Times New Roman" pitchFamily="18" charset="0"/>
                <a:cs typeface="Times New Roman" pitchFamily="18" charset="0"/>
              </a:rPr>
              <a:t>Forecasts</a:t>
            </a:r>
          </a:p>
          <a:p>
            <a:pPr marL="514350" indent="-279400">
              <a:lnSpc>
                <a:spcPct val="100000"/>
              </a:lnSpc>
              <a:spcBef>
                <a:spcPts val="575"/>
              </a:spcBef>
              <a:buClr>
                <a:srgbClr val="FF0000"/>
              </a:buClr>
              <a:buAutoNum type="arabicPeriod"/>
            </a:pPr>
            <a:r>
              <a:rPr sz="2200" dirty="0">
                <a:latin typeface="Times New Roman" pitchFamily="18" charset="0"/>
                <a:cs typeface="Times New Roman" pitchFamily="18" charset="0"/>
              </a:rPr>
              <a:t>Acquisitions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9000" y="471330"/>
            <a:ext cx="2282825" cy="443070"/>
          </a:xfrm>
          <a:prstGeom prst="rect">
            <a:avLst/>
          </a:prstGeom>
        </p:spPr>
        <p:txBody>
          <a:bodyPr vert="horz" wrap="square" lIns="0" tIns="12065" rIns="0" bIns="0" rtlCol="0">
            <a:spAutoFit/>
          </a:bodyPr>
          <a:lstStyle/>
          <a:p>
            <a:pPr marL="12700" algn="ctr">
              <a:lnSpc>
                <a:spcPct val="100000"/>
              </a:lnSpc>
              <a:spcBef>
                <a:spcPts val="95"/>
              </a:spcBef>
            </a:pPr>
            <a:r>
              <a:rPr sz="2800" spc="-5" dirty="0">
                <a:solidFill>
                  <a:srgbClr val="00B050"/>
                </a:solidFill>
                <a:latin typeface="Times New Roman"/>
                <a:cs typeface="Times New Roman"/>
              </a:rPr>
              <a:t>Purchasing</a:t>
            </a:r>
            <a:endParaRPr sz="2800">
              <a:solidFill>
                <a:srgbClr val="00B050"/>
              </a:solidFill>
              <a:latin typeface="Times New Roman"/>
              <a:cs typeface="Times New Roman"/>
            </a:endParaRPr>
          </a:p>
        </p:txBody>
      </p:sp>
      <p:sp>
        <p:nvSpPr>
          <p:cNvPr id="3" name="object 3"/>
          <p:cNvSpPr txBox="1"/>
          <p:nvPr/>
        </p:nvSpPr>
        <p:spPr>
          <a:xfrm>
            <a:off x="678180" y="914145"/>
            <a:ext cx="8008620" cy="5410455"/>
          </a:xfrm>
          <a:prstGeom prst="rect">
            <a:avLst/>
          </a:prstGeom>
        </p:spPr>
        <p:txBody>
          <a:bodyPr vert="horz" wrap="square" lIns="0" tIns="49530" rIns="0" bIns="0" rtlCol="0">
            <a:spAutoFit/>
          </a:bodyPr>
          <a:lstStyle/>
          <a:p>
            <a:pPr marL="335915" indent="-273050" algn="just">
              <a:lnSpc>
                <a:spcPct val="100000"/>
              </a:lnSpc>
              <a:spcBef>
                <a:spcPts val="390"/>
              </a:spcBef>
              <a:buClr>
                <a:srgbClr val="FF0066"/>
              </a:buClr>
              <a:buSzPct val="95833"/>
              <a:buFont typeface="Wingdings"/>
              <a:buChar char=""/>
              <a:tabLst>
                <a:tab pos="336550" algn="l"/>
              </a:tabLst>
            </a:pPr>
            <a:r>
              <a:rPr lang="en-US" sz="2000" dirty="0" smtClean="0">
                <a:latin typeface="Times New Roman"/>
                <a:cs typeface="Times New Roman"/>
              </a:rPr>
              <a:t>  </a:t>
            </a:r>
            <a:r>
              <a:rPr sz="2000" smtClean="0">
                <a:latin typeface="Times New Roman"/>
                <a:cs typeface="Times New Roman"/>
              </a:rPr>
              <a:t>Purchasing</a:t>
            </a:r>
            <a:r>
              <a:rPr sz="2000" spc="-25" smtClean="0">
                <a:latin typeface="Times New Roman"/>
                <a:cs typeface="Times New Roman"/>
              </a:rPr>
              <a:t> </a:t>
            </a:r>
            <a:r>
              <a:rPr sz="2000" dirty="0">
                <a:latin typeface="Times New Roman"/>
                <a:cs typeface="Times New Roman"/>
              </a:rPr>
              <a:t>is</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act</a:t>
            </a:r>
            <a:r>
              <a:rPr sz="2000" spc="-25" dirty="0">
                <a:latin typeface="Times New Roman"/>
                <a:cs typeface="Times New Roman"/>
              </a:rPr>
              <a:t> </a:t>
            </a:r>
            <a:r>
              <a:rPr sz="2000" spc="-5" dirty="0">
                <a:latin typeface="Times New Roman"/>
                <a:cs typeface="Times New Roman"/>
              </a:rPr>
              <a:t>of </a:t>
            </a:r>
            <a:r>
              <a:rPr sz="2000" dirty="0">
                <a:latin typeface="Times New Roman"/>
                <a:cs typeface="Times New Roman"/>
              </a:rPr>
              <a:t>buying</a:t>
            </a:r>
            <a:r>
              <a:rPr sz="2000" spc="-20" dirty="0">
                <a:latin typeface="Times New Roman"/>
                <a:cs typeface="Times New Roman"/>
              </a:rPr>
              <a:t> </a:t>
            </a:r>
            <a:r>
              <a:rPr sz="2000" dirty="0">
                <a:latin typeface="Times New Roman"/>
                <a:cs typeface="Times New Roman"/>
              </a:rPr>
              <a:t>an</a:t>
            </a:r>
            <a:r>
              <a:rPr sz="2000" spc="-20" dirty="0">
                <a:latin typeface="Times New Roman"/>
                <a:cs typeface="Times New Roman"/>
              </a:rPr>
              <a:t> </a:t>
            </a:r>
            <a:r>
              <a:rPr sz="2000" dirty="0">
                <a:latin typeface="Times New Roman"/>
                <a:cs typeface="Times New Roman"/>
              </a:rPr>
              <a:t>item</a:t>
            </a:r>
            <a:r>
              <a:rPr sz="2000" spc="-20" dirty="0">
                <a:latin typeface="Times New Roman"/>
                <a:cs typeface="Times New Roman"/>
              </a:rPr>
              <a:t> </a:t>
            </a:r>
            <a:r>
              <a:rPr sz="2000" dirty="0">
                <a:latin typeface="Times New Roman"/>
                <a:cs typeface="Times New Roman"/>
              </a:rPr>
              <a:t>at</a:t>
            </a:r>
            <a:r>
              <a:rPr sz="2000" spc="-2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price</a:t>
            </a:r>
            <a:endParaRPr sz="2000">
              <a:latin typeface="Times New Roman"/>
              <a:cs typeface="Times New Roman"/>
            </a:endParaRPr>
          </a:p>
          <a:p>
            <a:pPr marL="63500" marR="67310" algn="just">
              <a:lnSpc>
                <a:spcPts val="2590"/>
              </a:lnSpc>
              <a:spcBef>
                <a:spcPts val="615"/>
              </a:spcBef>
              <a:buClr>
                <a:srgbClr val="FF0066"/>
              </a:buClr>
              <a:buSzPct val="95833"/>
              <a:buFont typeface="Wingdings"/>
              <a:buChar char=""/>
              <a:tabLst>
                <a:tab pos="335915" algn="l"/>
              </a:tabLst>
            </a:pPr>
            <a:r>
              <a:rPr lang="en-US" sz="2000" dirty="0" smtClean="0">
                <a:latin typeface="Times New Roman"/>
                <a:cs typeface="Times New Roman"/>
              </a:rPr>
              <a:t>  </a:t>
            </a:r>
            <a:r>
              <a:rPr sz="2000" smtClean="0">
                <a:latin typeface="Times New Roman"/>
                <a:cs typeface="Times New Roman"/>
              </a:rPr>
              <a:t>Purchasing </a:t>
            </a:r>
            <a:r>
              <a:rPr sz="2000" spc="-10" dirty="0">
                <a:latin typeface="Times New Roman"/>
                <a:cs typeface="Times New Roman"/>
              </a:rPr>
              <a:t>is </a:t>
            </a:r>
            <a:r>
              <a:rPr sz="2000" spc="-5" dirty="0">
                <a:latin typeface="Times New Roman"/>
                <a:cs typeface="Times New Roman"/>
              </a:rPr>
              <a:t>responsible </a:t>
            </a:r>
            <a:r>
              <a:rPr sz="2000" dirty="0">
                <a:latin typeface="Times New Roman"/>
                <a:cs typeface="Times New Roman"/>
              </a:rPr>
              <a:t>for </a:t>
            </a:r>
            <a:r>
              <a:rPr sz="2000" spc="-5" dirty="0">
                <a:latin typeface="Times New Roman"/>
                <a:cs typeface="Times New Roman"/>
              </a:rPr>
              <a:t>obtaining </a:t>
            </a:r>
            <a:r>
              <a:rPr sz="2000" dirty="0">
                <a:latin typeface="Times New Roman"/>
                <a:cs typeface="Times New Roman"/>
              </a:rPr>
              <a:t>the </a:t>
            </a:r>
            <a:r>
              <a:rPr sz="2000" spc="-5" dirty="0">
                <a:latin typeface="Times New Roman"/>
                <a:cs typeface="Times New Roman"/>
              </a:rPr>
              <a:t>materials </a:t>
            </a:r>
            <a:r>
              <a:rPr sz="2000" dirty="0">
                <a:latin typeface="Times New Roman"/>
                <a:cs typeface="Times New Roman"/>
              </a:rPr>
              <a:t>, parts , </a:t>
            </a:r>
            <a:r>
              <a:rPr sz="2000" spc="5" dirty="0">
                <a:latin typeface="Times New Roman"/>
                <a:cs typeface="Times New Roman"/>
              </a:rPr>
              <a:t> </a:t>
            </a:r>
            <a:r>
              <a:rPr sz="2000" dirty="0">
                <a:latin typeface="Times New Roman"/>
                <a:cs typeface="Times New Roman"/>
              </a:rPr>
              <a:t>supplies </a:t>
            </a:r>
            <a:r>
              <a:rPr sz="2000">
                <a:latin typeface="Times New Roman"/>
                <a:cs typeface="Times New Roman"/>
              </a:rPr>
              <a:t>and</a:t>
            </a:r>
            <a:r>
              <a:rPr sz="2000" spc="5">
                <a:latin typeface="Times New Roman"/>
                <a:cs typeface="Times New Roman"/>
              </a:rPr>
              <a:t> </a:t>
            </a:r>
            <a:r>
              <a:rPr lang="en-US" sz="2000" spc="5" dirty="0" smtClean="0">
                <a:latin typeface="Times New Roman"/>
                <a:cs typeface="Times New Roman"/>
              </a:rPr>
              <a:t>		</a:t>
            </a:r>
            <a:r>
              <a:rPr sz="2000" spc="-5" smtClean="0">
                <a:latin typeface="Times New Roman"/>
                <a:cs typeface="Times New Roman"/>
              </a:rPr>
              <a:t>services </a:t>
            </a:r>
            <a:r>
              <a:rPr sz="2000" spc="-5" dirty="0">
                <a:latin typeface="Times New Roman"/>
                <a:cs typeface="Times New Roman"/>
              </a:rPr>
              <a:t>needed </a:t>
            </a:r>
            <a:r>
              <a:rPr sz="2000" dirty="0">
                <a:latin typeface="Times New Roman"/>
                <a:cs typeface="Times New Roman"/>
              </a:rPr>
              <a:t>to </a:t>
            </a:r>
            <a:r>
              <a:rPr sz="2000" spc="-5" dirty="0">
                <a:latin typeface="Times New Roman"/>
                <a:cs typeface="Times New Roman"/>
              </a:rPr>
              <a:t>produce </a:t>
            </a:r>
            <a:r>
              <a:rPr sz="2000" dirty="0">
                <a:latin typeface="Times New Roman"/>
                <a:cs typeface="Times New Roman"/>
              </a:rPr>
              <a:t>a </a:t>
            </a:r>
            <a:r>
              <a:rPr sz="2000" spc="-5" dirty="0">
                <a:latin typeface="Times New Roman"/>
                <a:cs typeface="Times New Roman"/>
              </a:rPr>
              <a:t>product </a:t>
            </a:r>
            <a:r>
              <a:rPr sz="2000" dirty="0">
                <a:latin typeface="Times New Roman"/>
                <a:cs typeface="Times New Roman"/>
              </a:rPr>
              <a:t>or </a:t>
            </a:r>
            <a:r>
              <a:rPr sz="2000" spc="-5" dirty="0">
                <a:latin typeface="Times New Roman"/>
                <a:cs typeface="Times New Roman"/>
              </a:rPr>
              <a:t>provide </a:t>
            </a:r>
            <a:r>
              <a:rPr sz="2000" dirty="0">
                <a:latin typeface="Times New Roman"/>
                <a:cs typeface="Times New Roman"/>
              </a:rPr>
              <a:t>a </a:t>
            </a:r>
            <a:r>
              <a:rPr sz="2000" spc="5" dirty="0">
                <a:latin typeface="Times New Roman"/>
                <a:cs typeface="Times New Roman"/>
              </a:rPr>
              <a:t> </a:t>
            </a:r>
            <a:r>
              <a:rPr sz="2000" dirty="0">
                <a:latin typeface="Times New Roman"/>
                <a:cs typeface="Times New Roman"/>
              </a:rPr>
              <a:t>service.</a:t>
            </a:r>
            <a:endParaRPr sz="2000">
              <a:latin typeface="Times New Roman"/>
              <a:cs typeface="Times New Roman"/>
            </a:endParaRPr>
          </a:p>
          <a:p>
            <a:pPr marL="63500">
              <a:lnSpc>
                <a:spcPct val="100000"/>
              </a:lnSpc>
              <a:spcBef>
                <a:spcPts val="254"/>
              </a:spcBef>
            </a:pPr>
            <a:r>
              <a:rPr sz="2000" b="1" dirty="0">
                <a:solidFill>
                  <a:srgbClr val="0070C0"/>
                </a:solidFill>
                <a:latin typeface="Times New Roman"/>
                <a:cs typeface="Times New Roman"/>
              </a:rPr>
              <a:t>Objectives</a:t>
            </a:r>
            <a:endParaRPr sz="2000">
              <a:solidFill>
                <a:srgbClr val="0070C0"/>
              </a:solidFill>
              <a:latin typeface="Times New Roman"/>
              <a:cs typeface="Times New Roman"/>
            </a:endParaRPr>
          </a:p>
          <a:p>
            <a:pPr marL="63500" marR="67310" algn="just">
              <a:lnSpc>
                <a:spcPts val="2590"/>
              </a:lnSpc>
              <a:spcBef>
                <a:spcPts val="620"/>
              </a:spcBef>
            </a:pPr>
            <a:r>
              <a:rPr sz="2000" spc="-5" dirty="0">
                <a:latin typeface="Times New Roman"/>
                <a:cs typeface="Times New Roman"/>
              </a:rPr>
              <a:t>Purchasing</a:t>
            </a:r>
            <a:r>
              <a:rPr sz="2000" dirty="0">
                <a:latin typeface="Times New Roman"/>
                <a:cs typeface="Times New Roman"/>
              </a:rPr>
              <a:t> </a:t>
            </a:r>
            <a:r>
              <a:rPr sz="2000" spc="-5" dirty="0">
                <a:latin typeface="Times New Roman"/>
                <a:cs typeface="Times New Roman"/>
              </a:rPr>
              <a:t>objective:</a:t>
            </a:r>
            <a:r>
              <a:rPr sz="2000" dirty="0">
                <a:latin typeface="Times New Roman"/>
                <a:cs typeface="Times New Roman"/>
              </a:rPr>
              <a:t> </a:t>
            </a:r>
            <a:r>
              <a:rPr sz="2000" spc="-5" dirty="0">
                <a:latin typeface="Times New Roman"/>
                <a:cs typeface="Times New Roman"/>
              </a:rPr>
              <a:t>Buying</a:t>
            </a:r>
            <a:r>
              <a:rPr sz="2000" dirty="0">
                <a:latin typeface="Times New Roman"/>
                <a:cs typeface="Times New Roman"/>
              </a:rPr>
              <a:t> </a:t>
            </a:r>
            <a:r>
              <a:rPr sz="2000" spc="-5" dirty="0">
                <a:latin typeface="Times New Roman"/>
                <a:cs typeface="Times New Roman"/>
              </a:rPr>
              <a:t>raw</a:t>
            </a:r>
            <a:r>
              <a:rPr sz="2000" dirty="0">
                <a:latin typeface="Times New Roman"/>
                <a:cs typeface="Times New Roman"/>
              </a:rPr>
              <a:t> </a:t>
            </a:r>
            <a:r>
              <a:rPr sz="2000" spc="-5" dirty="0">
                <a:latin typeface="Times New Roman"/>
                <a:cs typeface="Times New Roman"/>
              </a:rPr>
              <a:t>materials</a:t>
            </a:r>
            <a:r>
              <a:rPr sz="2000" dirty="0">
                <a:latin typeface="Times New Roman"/>
                <a:cs typeface="Times New Roman"/>
              </a:rPr>
              <a:t> of</a:t>
            </a:r>
            <a:r>
              <a:rPr sz="2000" spc="5"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spc="-10" dirty="0">
                <a:latin typeface="Times New Roman"/>
                <a:cs typeface="Times New Roman"/>
              </a:rPr>
              <a:t>right </a:t>
            </a:r>
            <a:r>
              <a:rPr sz="2000" spc="-585" dirty="0">
                <a:latin typeface="Times New Roman"/>
                <a:cs typeface="Times New Roman"/>
              </a:rPr>
              <a:t> </a:t>
            </a:r>
            <a:r>
              <a:rPr sz="2000" spc="-5" dirty="0">
                <a:latin typeface="Times New Roman"/>
                <a:cs typeface="Times New Roman"/>
              </a:rPr>
              <a:t>quantities, in the right-quality </a:t>
            </a:r>
            <a:r>
              <a:rPr sz="2000" dirty="0">
                <a:latin typeface="Times New Roman"/>
                <a:cs typeface="Times New Roman"/>
              </a:rPr>
              <a:t>at the </a:t>
            </a:r>
            <a:r>
              <a:rPr sz="2000" spc="-5" dirty="0">
                <a:latin typeface="Times New Roman"/>
                <a:cs typeface="Times New Roman"/>
              </a:rPr>
              <a:t>right time, at </a:t>
            </a:r>
            <a:r>
              <a:rPr sz="2000" dirty="0">
                <a:latin typeface="Times New Roman"/>
                <a:cs typeface="Times New Roman"/>
              </a:rPr>
              <a:t>the </a:t>
            </a:r>
            <a:r>
              <a:rPr sz="2000" spc="-5" dirty="0">
                <a:latin typeface="Times New Roman"/>
                <a:cs typeface="Times New Roman"/>
              </a:rPr>
              <a:t>right price, </a:t>
            </a:r>
            <a:r>
              <a:rPr sz="2000" spc="-58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from</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right</a:t>
            </a:r>
            <a:r>
              <a:rPr sz="2000" spc="-20" dirty="0">
                <a:latin typeface="Times New Roman"/>
                <a:cs typeface="Times New Roman"/>
              </a:rPr>
              <a:t> </a:t>
            </a:r>
            <a:r>
              <a:rPr sz="2000" dirty="0">
                <a:latin typeface="Times New Roman"/>
                <a:cs typeface="Times New Roman"/>
              </a:rPr>
              <a:t>source.</a:t>
            </a:r>
            <a:endParaRPr sz="2000">
              <a:latin typeface="Times New Roman"/>
              <a:cs typeface="Times New Roman"/>
            </a:endParaRPr>
          </a:p>
          <a:p>
            <a:pPr marL="1892300" lvl="3" indent="-457834">
              <a:spcBef>
                <a:spcPts val="250"/>
              </a:spcBef>
              <a:buClr>
                <a:srgbClr val="FF0000"/>
              </a:buClr>
              <a:buAutoNum type="arabicPeriod"/>
              <a:tabLst>
                <a:tab pos="520700" algn="l"/>
                <a:tab pos="521334" algn="l"/>
              </a:tabLst>
            </a:pPr>
            <a:r>
              <a:rPr sz="2000" spc="-85" dirty="0">
                <a:latin typeface="Times New Roman"/>
                <a:cs typeface="Times New Roman"/>
              </a:rPr>
              <a:t>To</a:t>
            </a:r>
            <a:r>
              <a:rPr sz="2000" spc="-20" dirty="0">
                <a:latin typeface="Times New Roman"/>
                <a:cs typeface="Times New Roman"/>
              </a:rPr>
              <a:t> </a:t>
            </a:r>
            <a:r>
              <a:rPr sz="2000" dirty="0">
                <a:latin typeface="Times New Roman"/>
                <a:cs typeface="Times New Roman"/>
              </a:rPr>
              <a:t>pay</a:t>
            </a:r>
            <a:r>
              <a:rPr sz="2000" spc="-15" dirty="0">
                <a:latin typeface="Times New Roman"/>
                <a:cs typeface="Times New Roman"/>
              </a:rPr>
              <a:t> </a:t>
            </a:r>
            <a:r>
              <a:rPr sz="2000" dirty="0">
                <a:latin typeface="Times New Roman"/>
                <a:cs typeface="Times New Roman"/>
              </a:rPr>
              <a:t>reasonably</a:t>
            </a:r>
            <a:r>
              <a:rPr sz="2000" spc="-15" dirty="0">
                <a:latin typeface="Times New Roman"/>
                <a:cs typeface="Times New Roman"/>
              </a:rPr>
              <a:t> </a:t>
            </a:r>
            <a:r>
              <a:rPr sz="2000" spc="-5" dirty="0">
                <a:latin typeface="Times New Roman"/>
                <a:cs typeface="Times New Roman"/>
              </a:rPr>
              <a:t>low </a:t>
            </a:r>
            <a:r>
              <a:rPr sz="2000" dirty="0">
                <a:latin typeface="Times New Roman"/>
                <a:cs typeface="Times New Roman"/>
              </a:rPr>
              <a:t>prices</a:t>
            </a:r>
            <a:r>
              <a:rPr sz="2000" spc="-15" dirty="0">
                <a:latin typeface="Times New Roman"/>
                <a:cs typeface="Times New Roman"/>
              </a:rPr>
              <a:t> </a:t>
            </a:r>
            <a:r>
              <a:rPr sz="2000" dirty="0">
                <a:latin typeface="Times New Roman"/>
                <a:cs typeface="Times New Roman"/>
              </a:rPr>
              <a:t>for</a:t>
            </a:r>
            <a:r>
              <a:rPr sz="2000" spc="5" dirty="0">
                <a:latin typeface="Times New Roman"/>
                <a:cs typeface="Times New Roman"/>
              </a:rPr>
              <a:t> </a:t>
            </a:r>
            <a:r>
              <a:rPr sz="2000" dirty="0">
                <a:latin typeface="Times New Roman"/>
                <a:cs typeface="Times New Roman"/>
              </a:rPr>
              <a:t>best</a:t>
            </a:r>
            <a:r>
              <a:rPr sz="2000" spc="-15" dirty="0">
                <a:latin typeface="Times New Roman"/>
                <a:cs typeface="Times New Roman"/>
              </a:rPr>
              <a:t> </a:t>
            </a:r>
            <a:r>
              <a:rPr sz="2000" spc="-5" dirty="0">
                <a:latin typeface="Times New Roman"/>
                <a:cs typeface="Times New Roman"/>
              </a:rPr>
              <a:t>values</a:t>
            </a:r>
            <a:r>
              <a:rPr sz="2000" spc="-10" dirty="0">
                <a:latin typeface="Times New Roman"/>
                <a:cs typeface="Times New Roman"/>
              </a:rPr>
              <a:t> </a:t>
            </a:r>
            <a:r>
              <a:rPr sz="2000" dirty="0">
                <a:latin typeface="Times New Roman"/>
                <a:cs typeface="Times New Roman"/>
              </a:rPr>
              <a:t>obtainable.</a:t>
            </a:r>
            <a:endParaRPr sz="2000">
              <a:latin typeface="Times New Roman"/>
              <a:cs typeface="Times New Roman"/>
            </a:endParaRPr>
          </a:p>
          <a:p>
            <a:pPr marL="1892300" lvl="3" indent="-457834">
              <a:spcBef>
                <a:spcPts val="290"/>
              </a:spcBef>
              <a:buClr>
                <a:srgbClr val="FF0000"/>
              </a:buClr>
              <a:buAutoNum type="arabicPeriod"/>
              <a:tabLst>
                <a:tab pos="520700" algn="l"/>
                <a:tab pos="521334" algn="l"/>
              </a:tabLst>
            </a:pPr>
            <a:r>
              <a:rPr sz="2000" spc="-90" dirty="0">
                <a:latin typeface="Times New Roman"/>
                <a:cs typeface="Times New Roman"/>
              </a:rPr>
              <a:t>To</a:t>
            </a:r>
            <a:r>
              <a:rPr sz="2000" spc="-25" dirty="0">
                <a:latin typeface="Times New Roman"/>
                <a:cs typeface="Times New Roman"/>
              </a:rPr>
              <a:t> </a:t>
            </a:r>
            <a:r>
              <a:rPr sz="2000" dirty="0">
                <a:latin typeface="Times New Roman"/>
                <a:cs typeface="Times New Roman"/>
              </a:rPr>
              <a:t>keep</a:t>
            </a:r>
            <a:r>
              <a:rPr sz="2000" spc="-25" dirty="0">
                <a:latin typeface="Times New Roman"/>
                <a:cs typeface="Times New Roman"/>
              </a:rPr>
              <a:t> </a:t>
            </a:r>
            <a:r>
              <a:rPr sz="2000" dirty="0">
                <a:latin typeface="Times New Roman"/>
                <a:cs typeface="Times New Roman"/>
              </a:rPr>
              <a:t>inventories</a:t>
            </a:r>
            <a:r>
              <a:rPr sz="2000" spc="-30" dirty="0">
                <a:latin typeface="Times New Roman"/>
                <a:cs typeface="Times New Roman"/>
              </a:rPr>
              <a:t> </a:t>
            </a:r>
            <a:r>
              <a:rPr sz="2000" dirty="0">
                <a:latin typeface="Times New Roman"/>
                <a:cs typeface="Times New Roman"/>
              </a:rPr>
              <a:t>as</a:t>
            </a:r>
            <a:r>
              <a:rPr sz="2000" spc="-25" dirty="0">
                <a:latin typeface="Times New Roman"/>
                <a:cs typeface="Times New Roman"/>
              </a:rPr>
              <a:t> </a:t>
            </a:r>
            <a:r>
              <a:rPr sz="2000" dirty="0">
                <a:latin typeface="Times New Roman"/>
                <a:cs typeface="Times New Roman"/>
              </a:rPr>
              <a:t>low</a:t>
            </a:r>
            <a:r>
              <a:rPr sz="2000" spc="-10" dirty="0">
                <a:latin typeface="Times New Roman"/>
                <a:cs typeface="Times New Roman"/>
              </a:rPr>
              <a:t> </a:t>
            </a:r>
            <a:r>
              <a:rPr sz="2000" dirty="0">
                <a:latin typeface="Times New Roman"/>
                <a:cs typeface="Times New Roman"/>
              </a:rPr>
              <a:t>as</a:t>
            </a:r>
            <a:r>
              <a:rPr sz="2000" spc="-10" dirty="0">
                <a:latin typeface="Times New Roman"/>
                <a:cs typeface="Times New Roman"/>
              </a:rPr>
              <a:t> </a:t>
            </a:r>
            <a:r>
              <a:rPr sz="2000" dirty="0">
                <a:latin typeface="Times New Roman"/>
                <a:cs typeface="Times New Roman"/>
              </a:rPr>
              <a:t>possible</a:t>
            </a:r>
            <a:endParaRPr sz="2000">
              <a:latin typeface="Times New Roman"/>
              <a:cs typeface="Times New Roman"/>
            </a:endParaRPr>
          </a:p>
          <a:p>
            <a:pPr marL="1892300" lvl="3" indent="-457834">
              <a:spcBef>
                <a:spcPts val="290"/>
              </a:spcBef>
              <a:buClr>
                <a:srgbClr val="FF0000"/>
              </a:buClr>
              <a:buAutoNum type="arabicPeriod"/>
              <a:tabLst>
                <a:tab pos="520700" algn="l"/>
                <a:tab pos="521334" algn="l"/>
              </a:tabLst>
            </a:pPr>
            <a:r>
              <a:rPr sz="2000" dirty="0">
                <a:latin typeface="Times New Roman"/>
                <a:cs typeface="Times New Roman"/>
              </a:rPr>
              <a:t>Collaborative</a:t>
            </a:r>
            <a:r>
              <a:rPr sz="2000" spc="-70" dirty="0">
                <a:latin typeface="Times New Roman"/>
                <a:cs typeface="Times New Roman"/>
              </a:rPr>
              <a:t> </a:t>
            </a:r>
            <a:r>
              <a:rPr sz="2000" dirty="0">
                <a:latin typeface="Times New Roman"/>
                <a:cs typeface="Times New Roman"/>
              </a:rPr>
              <a:t>relationship</a:t>
            </a:r>
            <a:r>
              <a:rPr sz="2000" spc="-60" dirty="0">
                <a:latin typeface="Times New Roman"/>
                <a:cs typeface="Times New Roman"/>
              </a:rPr>
              <a:t> </a:t>
            </a:r>
            <a:r>
              <a:rPr sz="2000" dirty="0">
                <a:latin typeface="Times New Roman"/>
                <a:cs typeface="Times New Roman"/>
              </a:rPr>
              <a:t>with</a:t>
            </a:r>
            <a:r>
              <a:rPr sz="2000" spc="-25" dirty="0">
                <a:latin typeface="Times New Roman"/>
                <a:cs typeface="Times New Roman"/>
              </a:rPr>
              <a:t> </a:t>
            </a:r>
            <a:r>
              <a:rPr sz="2000" dirty="0">
                <a:latin typeface="Times New Roman"/>
                <a:cs typeface="Times New Roman"/>
              </a:rPr>
              <a:t>supplies</a:t>
            </a:r>
            <a:endParaRPr sz="2000">
              <a:latin typeface="Times New Roman"/>
              <a:cs typeface="Times New Roman"/>
            </a:endParaRPr>
          </a:p>
          <a:p>
            <a:pPr marL="1892300" lvl="3" indent="-457834">
              <a:spcBef>
                <a:spcPts val="290"/>
              </a:spcBef>
              <a:buClr>
                <a:srgbClr val="FF0000"/>
              </a:buClr>
              <a:buAutoNum type="arabicPeriod"/>
              <a:tabLst>
                <a:tab pos="520700" algn="l"/>
                <a:tab pos="521334" algn="l"/>
                <a:tab pos="6443980" algn="l"/>
              </a:tabLst>
            </a:pPr>
            <a:r>
              <a:rPr sz="2000" spc="-85" dirty="0">
                <a:latin typeface="Times New Roman"/>
                <a:cs typeface="Times New Roman"/>
              </a:rPr>
              <a:t>To</a:t>
            </a:r>
            <a:r>
              <a:rPr sz="2000" spc="-10" dirty="0">
                <a:latin typeface="Times New Roman"/>
                <a:cs typeface="Times New Roman"/>
              </a:rPr>
              <a:t> </a:t>
            </a:r>
            <a:r>
              <a:rPr sz="2000" spc="-5" dirty="0">
                <a:latin typeface="Times New Roman"/>
                <a:cs typeface="Times New Roman"/>
              </a:rPr>
              <a:t>secure </a:t>
            </a:r>
            <a:r>
              <a:rPr sz="2000" dirty="0">
                <a:latin typeface="Times New Roman"/>
                <a:cs typeface="Times New Roman"/>
              </a:rPr>
              <a:t>good</a:t>
            </a:r>
            <a:r>
              <a:rPr sz="2000" spc="10" dirty="0">
                <a:latin typeface="Times New Roman"/>
                <a:cs typeface="Times New Roman"/>
              </a:rPr>
              <a:t> </a:t>
            </a:r>
            <a:r>
              <a:rPr sz="2000" dirty="0">
                <a:latin typeface="Times New Roman"/>
                <a:cs typeface="Times New Roman"/>
              </a:rPr>
              <a:t>vendor</a:t>
            </a:r>
            <a:r>
              <a:rPr sz="2000" spc="15" dirty="0">
                <a:latin typeface="Times New Roman"/>
                <a:cs typeface="Times New Roman"/>
              </a:rPr>
              <a:t> </a:t>
            </a:r>
            <a:r>
              <a:rPr sz="2000" spc="-5" dirty="0">
                <a:latin typeface="Times New Roman"/>
                <a:cs typeface="Times New Roman"/>
              </a:rPr>
              <a:t>performance</a:t>
            </a:r>
            <a:r>
              <a:rPr sz="2000" spc="10" dirty="0">
                <a:latin typeface="Times New Roman"/>
                <a:cs typeface="Times New Roman"/>
              </a:rPr>
              <a:t> </a:t>
            </a:r>
            <a:r>
              <a:rPr sz="2000">
                <a:latin typeface="Times New Roman"/>
                <a:cs typeface="Times New Roman"/>
              </a:rPr>
              <a:t>–</a:t>
            </a:r>
            <a:r>
              <a:rPr sz="2000" spc="5">
                <a:latin typeface="Times New Roman"/>
                <a:cs typeface="Times New Roman"/>
              </a:rPr>
              <a:t> </a:t>
            </a:r>
            <a:r>
              <a:rPr sz="2000" smtClean="0">
                <a:latin typeface="Times New Roman"/>
                <a:cs typeface="Times New Roman"/>
              </a:rPr>
              <a:t>delivery</a:t>
            </a:r>
            <a:r>
              <a:rPr lang="en-US" sz="2000" dirty="0" smtClean="0">
                <a:latin typeface="Times New Roman"/>
                <a:cs typeface="Times New Roman"/>
              </a:rPr>
              <a:t> </a:t>
            </a:r>
            <a:r>
              <a:rPr sz="2000" smtClean="0">
                <a:latin typeface="Times New Roman"/>
                <a:cs typeface="Times New Roman"/>
              </a:rPr>
              <a:t>and</a:t>
            </a:r>
            <a:r>
              <a:rPr sz="2000" spc="-40" smtClean="0">
                <a:latin typeface="Times New Roman"/>
                <a:cs typeface="Times New Roman"/>
              </a:rPr>
              <a:t> </a:t>
            </a:r>
            <a:r>
              <a:rPr sz="2000" dirty="0">
                <a:latin typeface="Times New Roman"/>
                <a:cs typeface="Times New Roman"/>
              </a:rPr>
              <a:t>quality</a:t>
            </a:r>
            <a:endParaRPr sz="2000">
              <a:latin typeface="Times New Roman"/>
              <a:cs typeface="Times New Roman"/>
            </a:endParaRPr>
          </a:p>
          <a:p>
            <a:pPr marL="1892300" lvl="3" indent="-457834">
              <a:spcBef>
                <a:spcPts val="285"/>
              </a:spcBef>
              <a:buClr>
                <a:srgbClr val="FF0000"/>
              </a:buClr>
              <a:buAutoNum type="arabicPeriod"/>
              <a:tabLst>
                <a:tab pos="520700" algn="l"/>
                <a:tab pos="521334" algn="l"/>
              </a:tabLst>
            </a:pPr>
            <a:r>
              <a:rPr sz="2000" spc="-85" dirty="0">
                <a:latin typeface="Times New Roman"/>
                <a:cs typeface="Times New Roman"/>
              </a:rPr>
              <a:t>To</a:t>
            </a:r>
            <a:r>
              <a:rPr sz="2000" spc="-20" dirty="0">
                <a:latin typeface="Times New Roman"/>
                <a:cs typeface="Times New Roman"/>
              </a:rPr>
              <a:t> </a:t>
            </a:r>
            <a:r>
              <a:rPr sz="2000" dirty="0">
                <a:latin typeface="Times New Roman"/>
                <a:cs typeface="Times New Roman"/>
              </a:rPr>
              <a:t>locate</a:t>
            </a:r>
            <a:r>
              <a:rPr sz="2000" spc="-35" dirty="0">
                <a:latin typeface="Times New Roman"/>
                <a:cs typeface="Times New Roman"/>
              </a:rPr>
              <a:t> </a:t>
            </a:r>
            <a:r>
              <a:rPr sz="2000" spc="-5" dirty="0">
                <a:latin typeface="Times New Roman"/>
                <a:cs typeface="Times New Roman"/>
              </a:rPr>
              <a:t>new</a:t>
            </a:r>
            <a:r>
              <a:rPr sz="2000" dirty="0">
                <a:latin typeface="Times New Roman"/>
                <a:cs typeface="Times New Roman"/>
              </a:rPr>
              <a:t> </a:t>
            </a:r>
            <a:r>
              <a:rPr sz="2000" spc="-5" dirty="0">
                <a:latin typeface="Times New Roman"/>
                <a:cs typeface="Times New Roman"/>
              </a:rPr>
              <a:t>materials</a:t>
            </a:r>
            <a:r>
              <a:rPr sz="2000" spc="-15" dirty="0">
                <a:latin typeface="Times New Roman"/>
                <a:cs typeface="Times New Roman"/>
              </a:rPr>
              <a:t> </a:t>
            </a:r>
            <a:r>
              <a:rPr sz="2000" dirty="0">
                <a:latin typeface="Times New Roman"/>
                <a:cs typeface="Times New Roman"/>
              </a:rPr>
              <a:t>or</a:t>
            </a:r>
            <a:r>
              <a:rPr sz="2000" spc="-10" dirty="0">
                <a:latin typeface="Times New Roman"/>
                <a:cs typeface="Times New Roman"/>
              </a:rPr>
              <a:t> </a:t>
            </a:r>
            <a:r>
              <a:rPr sz="2000" dirty="0">
                <a:latin typeface="Times New Roman"/>
                <a:cs typeface="Times New Roman"/>
              </a:rPr>
              <a:t>products</a:t>
            </a:r>
            <a:r>
              <a:rPr sz="2000" spc="-5" dirty="0">
                <a:latin typeface="Times New Roman"/>
                <a:cs typeface="Times New Roman"/>
              </a:rPr>
              <a:t> as</a:t>
            </a:r>
            <a:r>
              <a:rPr sz="2000" spc="-10" dirty="0">
                <a:latin typeface="Times New Roman"/>
                <a:cs typeface="Times New Roman"/>
              </a:rPr>
              <a:t> </a:t>
            </a:r>
            <a:r>
              <a:rPr sz="2000" dirty="0">
                <a:latin typeface="Times New Roman"/>
                <a:cs typeface="Times New Roman"/>
              </a:rPr>
              <a:t>required</a:t>
            </a:r>
            <a:endParaRPr sz="2000">
              <a:latin typeface="Times New Roman"/>
              <a:cs typeface="Times New Roman"/>
            </a:endParaRPr>
          </a:p>
          <a:p>
            <a:pPr marL="1892300" marR="68580" lvl="3" indent="-457834">
              <a:lnSpc>
                <a:spcPts val="2590"/>
              </a:lnSpc>
              <a:spcBef>
                <a:spcPts val="620"/>
              </a:spcBef>
              <a:buClr>
                <a:srgbClr val="FF0000"/>
              </a:buClr>
              <a:buAutoNum type="arabicPeriod"/>
              <a:tabLst>
                <a:tab pos="520700" algn="l"/>
                <a:tab pos="521334" algn="l"/>
              </a:tabLst>
            </a:pPr>
            <a:r>
              <a:rPr sz="2000" spc="-85" dirty="0">
                <a:latin typeface="Times New Roman"/>
                <a:cs typeface="Times New Roman"/>
              </a:rPr>
              <a:t>To</a:t>
            </a:r>
            <a:r>
              <a:rPr sz="2000" spc="320" dirty="0">
                <a:latin typeface="Times New Roman"/>
                <a:cs typeface="Times New Roman"/>
              </a:rPr>
              <a:t> </a:t>
            </a:r>
            <a:r>
              <a:rPr sz="2000" spc="-5" dirty="0">
                <a:latin typeface="Times New Roman"/>
                <a:cs typeface="Times New Roman"/>
              </a:rPr>
              <a:t>develop</a:t>
            </a:r>
            <a:r>
              <a:rPr sz="2000" spc="320" dirty="0">
                <a:latin typeface="Times New Roman"/>
                <a:cs typeface="Times New Roman"/>
              </a:rPr>
              <a:t> </a:t>
            </a:r>
            <a:r>
              <a:rPr sz="2000" dirty="0">
                <a:latin typeface="Times New Roman"/>
                <a:cs typeface="Times New Roman"/>
              </a:rPr>
              <a:t>good</a:t>
            </a:r>
            <a:r>
              <a:rPr sz="2000" spc="330" dirty="0">
                <a:latin typeface="Times New Roman"/>
                <a:cs typeface="Times New Roman"/>
              </a:rPr>
              <a:t> </a:t>
            </a:r>
            <a:r>
              <a:rPr sz="2000" spc="-5" dirty="0">
                <a:latin typeface="Times New Roman"/>
                <a:cs typeface="Times New Roman"/>
              </a:rPr>
              <a:t>procedure</a:t>
            </a:r>
            <a:r>
              <a:rPr sz="2000" spc="320" dirty="0">
                <a:latin typeface="Times New Roman"/>
                <a:cs typeface="Times New Roman"/>
              </a:rPr>
              <a:t> </a:t>
            </a:r>
            <a:r>
              <a:rPr sz="2000" spc="-5" dirty="0">
                <a:latin typeface="Times New Roman"/>
                <a:cs typeface="Times New Roman"/>
              </a:rPr>
              <a:t>together</a:t>
            </a:r>
            <a:r>
              <a:rPr sz="2000" spc="320" dirty="0">
                <a:latin typeface="Times New Roman"/>
                <a:cs typeface="Times New Roman"/>
              </a:rPr>
              <a:t> </a:t>
            </a:r>
            <a:r>
              <a:rPr sz="2000" dirty="0">
                <a:latin typeface="Times New Roman"/>
                <a:cs typeface="Times New Roman"/>
              </a:rPr>
              <a:t>with</a:t>
            </a:r>
            <a:r>
              <a:rPr sz="2000" spc="330" dirty="0">
                <a:latin typeface="Times New Roman"/>
                <a:cs typeface="Times New Roman"/>
              </a:rPr>
              <a:t> </a:t>
            </a:r>
            <a:r>
              <a:rPr sz="2000" spc="-5" dirty="0">
                <a:latin typeface="Times New Roman"/>
                <a:cs typeface="Times New Roman"/>
              </a:rPr>
              <a:t>adequate</a:t>
            </a:r>
            <a:r>
              <a:rPr sz="2000" spc="325" dirty="0">
                <a:latin typeface="Times New Roman"/>
                <a:cs typeface="Times New Roman"/>
              </a:rPr>
              <a:t> </a:t>
            </a:r>
            <a:r>
              <a:rPr sz="2000" spc="-5" dirty="0">
                <a:latin typeface="Times New Roman"/>
                <a:cs typeface="Times New Roman"/>
              </a:rPr>
              <a:t>control </a:t>
            </a:r>
            <a:r>
              <a:rPr sz="2000" spc="-58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a:latin typeface="Times New Roman"/>
                <a:cs typeface="Times New Roman"/>
              </a:rPr>
              <a:t>purchasing</a:t>
            </a:r>
            <a:r>
              <a:rPr sz="2000" spc="-20">
                <a:latin typeface="Times New Roman"/>
                <a:cs typeface="Times New Roman"/>
              </a:rPr>
              <a:t> </a:t>
            </a:r>
            <a:r>
              <a:rPr sz="2000" smtClean="0">
                <a:latin typeface="Times New Roman"/>
                <a:cs typeface="Times New Roman"/>
              </a:rPr>
              <a:t>policies</a:t>
            </a:r>
            <a:endParaRPr lang="en-US" sz="2000" dirty="0" smtClean="0">
              <a:latin typeface="Times New Roman"/>
              <a:cs typeface="Times New Roman"/>
            </a:endParaRPr>
          </a:p>
          <a:p>
            <a:pPr marL="1892300" marR="68580" lvl="3" indent="-457834">
              <a:lnSpc>
                <a:spcPts val="2590"/>
              </a:lnSpc>
              <a:spcBef>
                <a:spcPts val="620"/>
              </a:spcBef>
              <a:buClr>
                <a:srgbClr val="FF0000"/>
              </a:buClr>
              <a:buAutoNum type="arabicPeriod"/>
              <a:tabLst>
                <a:tab pos="520700" algn="l"/>
                <a:tab pos="521334" algn="l"/>
              </a:tabLst>
            </a:pPr>
            <a:r>
              <a:rPr lang="en-US" sz="2000" dirty="0" smtClean="0">
                <a:latin typeface="Times New Roman"/>
                <a:cs typeface="Times New Roman"/>
              </a:rPr>
              <a:t>To implement programs like value analysis, cost analysis and make or buy decision.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0869" y="318930"/>
            <a:ext cx="4382770" cy="443070"/>
          </a:xfrm>
          <a:prstGeom prst="rect">
            <a:avLst/>
          </a:prstGeom>
        </p:spPr>
        <p:txBody>
          <a:bodyPr vert="horz" wrap="square" lIns="0" tIns="12065" rIns="0" bIns="0" rtlCol="0">
            <a:spAutoFit/>
          </a:bodyPr>
          <a:lstStyle/>
          <a:p>
            <a:pPr marL="12700" algn="ctr">
              <a:lnSpc>
                <a:spcPct val="100000"/>
              </a:lnSpc>
              <a:spcBef>
                <a:spcPts val="95"/>
              </a:spcBef>
            </a:pPr>
            <a:r>
              <a:rPr sz="2800" spc="-10" dirty="0">
                <a:solidFill>
                  <a:srgbClr val="00B050"/>
                </a:solidFill>
                <a:latin typeface="Times New Roman" pitchFamily="18" charset="0"/>
                <a:cs typeface="Times New Roman" pitchFamily="18" charset="0"/>
              </a:rPr>
              <a:t>Purchasing</a:t>
            </a:r>
            <a:r>
              <a:rPr sz="2800" spc="-50" dirty="0">
                <a:solidFill>
                  <a:srgbClr val="00B050"/>
                </a:solidFill>
                <a:latin typeface="Times New Roman" pitchFamily="18" charset="0"/>
                <a:cs typeface="Times New Roman" pitchFamily="18" charset="0"/>
              </a:rPr>
              <a:t> </a:t>
            </a:r>
            <a:r>
              <a:rPr sz="2800" spc="-10" dirty="0">
                <a:solidFill>
                  <a:srgbClr val="00B050"/>
                </a:solidFill>
                <a:latin typeface="Times New Roman" pitchFamily="18" charset="0"/>
                <a:cs typeface="Times New Roman" pitchFamily="18" charset="0"/>
              </a:rPr>
              <a:t>Functions</a:t>
            </a:r>
            <a:endParaRPr sz="2800">
              <a:solidFill>
                <a:srgbClr val="00B050"/>
              </a:solidFill>
              <a:latin typeface="Times New Roman" pitchFamily="18" charset="0"/>
              <a:cs typeface="Times New Roman" pitchFamily="18" charset="0"/>
            </a:endParaRPr>
          </a:p>
        </p:txBody>
      </p:sp>
      <p:sp>
        <p:nvSpPr>
          <p:cNvPr id="3" name="object 3"/>
          <p:cNvSpPr txBox="1"/>
          <p:nvPr/>
        </p:nvSpPr>
        <p:spPr>
          <a:xfrm>
            <a:off x="990600" y="780728"/>
            <a:ext cx="7620000" cy="5337359"/>
          </a:xfrm>
          <a:prstGeom prst="rect">
            <a:avLst/>
          </a:prstGeom>
        </p:spPr>
        <p:txBody>
          <a:bodyPr vert="horz" wrap="square" lIns="0" tIns="12700" rIns="0" bIns="0" rtlCol="0">
            <a:spAutoFit/>
          </a:bodyPr>
          <a:lstStyle/>
          <a:p>
            <a:pPr marL="355600" indent="-342900">
              <a:lnSpc>
                <a:spcPct val="100000"/>
              </a:lnSpc>
              <a:spcBef>
                <a:spcPts val="100"/>
              </a:spcBef>
              <a:buClr>
                <a:srgbClr val="FF0000"/>
              </a:buClr>
              <a:buFont typeface="Wingdings"/>
              <a:buChar char=""/>
              <a:tabLst>
                <a:tab pos="355600" algn="l"/>
                <a:tab pos="2450465" algn="l"/>
              </a:tabLst>
            </a:pPr>
            <a:r>
              <a:rPr sz="2200" u="heavy" spc="-5" smtClean="0">
                <a:solidFill>
                  <a:srgbClr val="00B0F0"/>
                </a:solidFill>
                <a:uFill>
                  <a:solidFill>
                    <a:srgbClr val="000000"/>
                  </a:solidFill>
                </a:uFill>
                <a:latin typeface="Times New Roman"/>
                <a:cs typeface="Times New Roman"/>
              </a:rPr>
              <a:t>Responsibilities</a:t>
            </a:r>
            <a:r>
              <a:rPr lang="en-US" sz="2200" u="heavy" spc="-5" dirty="0" smtClean="0">
                <a:solidFill>
                  <a:srgbClr val="00B0F0"/>
                </a:solidFill>
                <a:uFill>
                  <a:solidFill>
                    <a:srgbClr val="000000"/>
                  </a:solidFill>
                </a:uFill>
                <a:latin typeface="Times New Roman"/>
                <a:cs typeface="Times New Roman"/>
              </a:rPr>
              <a:t> </a:t>
            </a:r>
            <a:r>
              <a:rPr sz="2200" u="heavy" spc="-5" smtClean="0">
                <a:solidFill>
                  <a:srgbClr val="00B0F0"/>
                </a:solidFill>
                <a:uFill>
                  <a:solidFill>
                    <a:srgbClr val="000000"/>
                  </a:solidFill>
                </a:uFill>
                <a:latin typeface="Times New Roman"/>
                <a:cs typeface="Times New Roman"/>
              </a:rPr>
              <a:t>often</a:t>
            </a:r>
            <a:r>
              <a:rPr sz="2200" u="heavy" spc="-10" smtClean="0">
                <a:solidFill>
                  <a:srgbClr val="00B0F0"/>
                </a:solidFill>
                <a:uFill>
                  <a:solidFill>
                    <a:srgbClr val="000000"/>
                  </a:solidFill>
                </a:uFill>
                <a:latin typeface="Times New Roman"/>
                <a:cs typeface="Times New Roman"/>
              </a:rPr>
              <a:t> </a:t>
            </a:r>
            <a:r>
              <a:rPr sz="2200" u="heavy" spc="-5" dirty="0">
                <a:solidFill>
                  <a:srgbClr val="00B0F0"/>
                </a:solidFill>
                <a:uFill>
                  <a:solidFill>
                    <a:srgbClr val="000000"/>
                  </a:solidFill>
                </a:uFill>
                <a:latin typeface="Times New Roman"/>
                <a:cs typeface="Times New Roman"/>
              </a:rPr>
              <a:t>fully</a:t>
            </a:r>
            <a:r>
              <a:rPr sz="2200" u="heavy" dirty="0">
                <a:solidFill>
                  <a:srgbClr val="00B0F0"/>
                </a:solidFill>
                <a:uFill>
                  <a:solidFill>
                    <a:srgbClr val="000000"/>
                  </a:solidFill>
                </a:uFill>
                <a:latin typeface="Times New Roman"/>
                <a:cs typeface="Times New Roman"/>
              </a:rPr>
              <a:t> delegated</a:t>
            </a:r>
            <a:r>
              <a:rPr sz="2200" u="heavy" spc="-40" dirty="0">
                <a:solidFill>
                  <a:srgbClr val="00B0F0"/>
                </a:solidFill>
                <a:uFill>
                  <a:solidFill>
                    <a:srgbClr val="000000"/>
                  </a:solidFill>
                </a:uFill>
                <a:latin typeface="Times New Roman"/>
                <a:cs typeface="Times New Roman"/>
              </a:rPr>
              <a:t> </a:t>
            </a:r>
            <a:r>
              <a:rPr sz="2200" u="heavy" dirty="0">
                <a:solidFill>
                  <a:srgbClr val="00B0F0"/>
                </a:solidFill>
                <a:uFill>
                  <a:solidFill>
                    <a:srgbClr val="000000"/>
                  </a:solidFill>
                </a:uFill>
                <a:latin typeface="Times New Roman"/>
                <a:cs typeface="Times New Roman"/>
              </a:rPr>
              <a:t>to</a:t>
            </a:r>
            <a:r>
              <a:rPr sz="2200" u="heavy" spc="-10" dirty="0">
                <a:solidFill>
                  <a:srgbClr val="00B0F0"/>
                </a:solidFill>
                <a:uFill>
                  <a:solidFill>
                    <a:srgbClr val="000000"/>
                  </a:solidFill>
                </a:uFill>
                <a:latin typeface="Times New Roman"/>
                <a:cs typeface="Times New Roman"/>
              </a:rPr>
              <a:t> </a:t>
            </a:r>
            <a:r>
              <a:rPr sz="2200" u="heavy" dirty="0">
                <a:solidFill>
                  <a:srgbClr val="00B0F0"/>
                </a:solidFill>
                <a:uFill>
                  <a:solidFill>
                    <a:srgbClr val="000000"/>
                  </a:solidFill>
                </a:uFill>
                <a:latin typeface="Times New Roman"/>
                <a:cs typeface="Times New Roman"/>
              </a:rPr>
              <a:t>the</a:t>
            </a:r>
            <a:r>
              <a:rPr sz="2200" u="heavy" spc="-10" dirty="0">
                <a:solidFill>
                  <a:srgbClr val="00B0F0"/>
                </a:solidFill>
                <a:uFill>
                  <a:solidFill>
                    <a:srgbClr val="000000"/>
                  </a:solidFill>
                </a:uFill>
                <a:latin typeface="Times New Roman"/>
                <a:cs typeface="Times New Roman"/>
              </a:rPr>
              <a:t> </a:t>
            </a:r>
            <a:r>
              <a:rPr sz="2200" u="heavy" dirty="0">
                <a:solidFill>
                  <a:srgbClr val="00B0F0"/>
                </a:solidFill>
                <a:uFill>
                  <a:solidFill>
                    <a:srgbClr val="000000"/>
                  </a:solidFill>
                </a:uFill>
                <a:latin typeface="Times New Roman"/>
                <a:cs typeface="Times New Roman"/>
              </a:rPr>
              <a:t>purchasing</a:t>
            </a:r>
            <a:r>
              <a:rPr sz="2200" u="heavy" spc="-25" dirty="0">
                <a:solidFill>
                  <a:srgbClr val="00B0F0"/>
                </a:solidFill>
                <a:uFill>
                  <a:solidFill>
                    <a:srgbClr val="000000"/>
                  </a:solidFill>
                </a:uFill>
                <a:latin typeface="Times New Roman"/>
                <a:cs typeface="Times New Roman"/>
              </a:rPr>
              <a:t> </a:t>
            </a:r>
            <a:r>
              <a:rPr sz="2200" u="heavy" spc="-5" dirty="0">
                <a:solidFill>
                  <a:srgbClr val="00B0F0"/>
                </a:solidFill>
                <a:uFill>
                  <a:solidFill>
                    <a:srgbClr val="000000"/>
                  </a:solidFill>
                </a:uFill>
                <a:latin typeface="Times New Roman"/>
                <a:cs typeface="Times New Roman"/>
              </a:rPr>
              <a:t>function</a:t>
            </a:r>
            <a:endParaRPr sz="2200">
              <a:solidFill>
                <a:srgbClr val="00B0F0"/>
              </a:solidFill>
              <a:latin typeface="Times New Roman"/>
              <a:cs typeface="Times New Roman"/>
            </a:endParaRPr>
          </a:p>
          <a:p>
            <a:pPr marL="1727200" lvl="3" indent="-342900">
              <a:buClr>
                <a:srgbClr val="FF0000"/>
              </a:buClr>
              <a:buAutoNum type="alphaLcPeriod"/>
              <a:tabLst>
                <a:tab pos="354965" algn="l"/>
                <a:tab pos="355600" algn="l"/>
              </a:tabLst>
            </a:pPr>
            <a:r>
              <a:rPr sz="2000" dirty="0">
                <a:latin typeface="Times New Roman"/>
                <a:cs typeface="Times New Roman"/>
              </a:rPr>
              <a:t>Obtaining</a:t>
            </a:r>
            <a:r>
              <a:rPr sz="2000" spc="-75" dirty="0">
                <a:latin typeface="Times New Roman"/>
                <a:cs typeface="Times New Roman"/>
              </a:rPr>
              <a:t> </a:t>
            </a:r>
            <a:r>
              <a:rPr sz="2000" dirty="0">
                <a:latin typeface="Times New Roman"/>
                <a:cs typeface="Times New Roman"/>
              </a:rPr>
              <a:t>prices</a:t>
            </a:r>
            <a:endParaRPr sz="2000">
              <a:latin typeface="Times New Roman"/>
              <a:cs typeface="Times New Roman"/>
            </a:endParaRPr>
          </a:p>
          <a:p>
            <a:pPr marL="1727200" lvl="3" indent="-342900">
              <a:buClr>
                <a:srgbClr val="FF0000"/>
              </a:buClr>
              <a:buAutoNum type="alphaLcPeriod"/>
              <a:tabLst>
                <a:tab pos="355600" algn="l"/>
              </a:tabLst>
            </a:pPr>
            <a:r>
              <a:rPr sz="2000" dirty="0">
                <a:latin typeface="Times New Roman"/>
                <a:cs typeface="Times New Roman"/>
              </a:rPr>
              <a:t>Selecting</a:t>
            </a:r>
            <a:r>
              <a:rPr sz="2000" spc="-70" dirty="0">
                <a:latin typeface="Times New Roman"/>
                <a:cs typeface="Times New Roman"/>
              </a:rPr>
              <a:t> </a:t>
            </a:r>
            <a:r>
              <a:rPr sz="2000" spc="-5" dirty="0">
                <a:latin typeface="Times New Roman"/>
                <a:cs typeface="Times New Roman"/>
              </a:rPr>
              <a:t>vendors</a:t>
            </a:r>
            <a:endParaRPr sz="2000">
              <a:latin typeface="Times New Roman"/>
              <a:cs typeface="Times New Roman"/>
            </a:endParaRPr>
          </a:p>
          <a:p>
            <a:pPr marL="1727200" lvl="3" indent="-342900">
              <a:buClr>
                <a:srgbClr val="FF0000"/>
              </a:buClr>
              <a:buAutoNum type="alphaLcPeriod"/>
              <a:tabLst>
                <a:tab pos="354965" algn="l"/>
                <a:tab pos="355600" algn="l"/>
              </a:tabLst>
            </a:pPr>
            <a:r>
              <a:rPr sz="2000" spc="-30" dirty="0">
                <a:latin typeface="Times New Roman"/>
                <a:cs typeface="Times New Roman"/>
              </a:rPr>
              <a:t>Awarding</a:t>
            </a:r>
            <a:r>
              <a:rPr sz="2000" spc="-25" dirty="0">
                <a:latin typeface="Times New Roman"/>
                <a:cs typeface="Times New Roman"/>
              </a:rPr>
              <a:t> </a:t>
            </a:r>
            <a:r>
              <a:rPr sz="2000" spc="-5" dirty="0">
                <a:latin typeface="Times New Roman"/>
                <a:cs typeface="Times New Roman"/>
              </a:rPr>
              <a:t>purchase</a:t>
            </a:r>
            <a:r>
              <a:rPr sz="2000" spc="-25" dirty="0">
                <a:latin typeface="Times New Roman"/>
                <a:cs typeface="Times New Roman"/>
              </a:rPr>
              <a:t> </a:t>
            </a:r>
            <a:r>
              <a:rPr sz="2000" spc="-5" dirty="0">
                <a:latin typeface="Times New Roman"/>
                <a:cs typeface="Times New Roman"/>
              </a:rPr>
              <a:t>orders</a:t>
            </a:r>
            <a:endParaRPr sz="2000">
              <a:latin typeface="Times New Roman"/>
              <a:cs typeface="Times New Roman"/>
            </a:endParaRPr>
          </a:p>
          <a:p>
            <a:pPr marL="1727200" lvl="3" indent="-342900">
              <a:spcBef>
                <a:spcPts val="5"/>
              </a:spcBef>
              <a:buClr>
                <a:srgbClr val="FF0000"/>
              </a:buClr>
              <a:buAutoNum type="alphaLcPeriod"/>
              <a:tabLst>
                <a:tab pos="355600" algn="l"/>
              </a:tabLst>
            </a:pPr>
            <a:r>
              <a:rPr sz="2000" dirty="0">
                <a:latin typeface="Times New Roman"/>
                <a:cs typeface="Times New Roman"/>
              </a:rPr>
              <a:t>Following</a:t>
            </a:r>
            <a:r>
              <a:rPr sz="2000" spc="-40" dirty="0">
                <a:latin typeface="Times New Roman"/>
                <a:cs typeface="Times New Roman"/>
              </a:rPr>
              <a:t> </a:t>
            </a:r>
            <a:r>
              <a:rPr sz="2000" dirty="0">
                <a:latin typeface="Times New Roman"/>
                <a:cs typeface="Times New Roman"/>
              </a:rPr>
              <a:t>up</a:t>
            </a:r>
            <a:r>
              <a:rPr sz="2000" spc="-10" dirty="0">
                <a:latin typeface="Times New Roman"/>
                <a:cs typeface="Times New Roman"/>
              </a:rPr>
              <a:t> </a:t>
            </a:r>
            <a:r>
              <a:rPr sz="2000" dirty="0">
                <a:latin typeface="Times New Roman"/>
                <a:cs typeface="Times New Roman"/>
              </a:rPr>
              <a:t>on</a:t>
            </a:r>
            <a:r>
              <a:rPr sz="2000" spc="-10" dirty="0">
                <a:latin typeface="Times New Roman"/>
                <a:cs typeface="Times New Roman"/>
              </a:rPr>
              <a:t> </a:t>
            </a:r>
            <a:r>
              <a:rPr sz="2000" dirty="0">
                <a:latin typeface="Times New Roman"/>
                <a:cs typeface="Times New Roman"/>
              </a:rPr>
              <a:t>delivery</a:t>
            </a:r>
            <a:r>
              <a:rPr sz="2000" spc="-45" dirty="0">
                <a:latin typeface="Times New Roman"/>
                <a:cs typeface="Times New Roman"/>
              </a:rPr>
              <a:t> </a:t>
            </a:r>
            <a:r>
              <a:rPr sz="2000" spc="-5" dirty="0">
                <a:latin typeface="Times New Roman"/>
                <a:cs typeface="Times New Roman"/>
              </a:rPr>
              <a:t>promises</a:t>
            </a:r>
            <a:endParaRPr sz="2000">
              <a:latin typeface="Times New Roman"/>
              <a:cs typeface="Times New Roman"/>
            </a:endParaRPr>
          </a:p>
          <a:p>
            <a:pPr marL="1727200" lvl="3" indent="-342900">
              <a:buClr>
                <a:srgbClr val="FF0000"/>
              </a:buClr>
              <a:buAutoNum type="alphaLcPeriod"/>
              <a:tabLst>
                <a:tab pos="354965" algn="l"/>
                <a:tab pos="355600" algn="l"/>
              </a:tabLst>
            </a:pPr>
            <a:r>
              <a:rPr sz="2000" dirty="0">
                <a:latin typeface="Times New Roman"/>
                <a:cs typeface="Times New Roman"/>
              </a:rPr>
              <a:t>Selecting</a:t>
            </a:r>
            <a:r>
              <a:rPr sz="2000" spc="-60"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training</a:t>
            </a:r>
            <a:r>
              <a:rPr sz="2000" spc="-5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purchasing</a:t>
            </a:r>
            <a:r>
              <a:rPr sz="2000" spc="-35" dirty="0">
                <a:latin typeface="Times New Roman"/>
                <a:cs typeface="Times New Roman"/>
              </a:rPr>
              <a:t> </a:t>
            </a:r>
            <a:r>
              <a:rPr sz="2000" dirty="0">
                <a:latin typeface="Times New Roman"/>
                <a:cs typeface="Times New Roman"/>
              </a:rPr>
              <a:t>personnel</a:t>
            </a:r>
            <a:endParaRPr sz="2000">
              <a:latin typeface="Times New Roman"/>
              <a:cs typeface="Times New Roman"/>
            </a:endParaRPr>
          </a:p>
          <a:p>
            <a:pPr marL="1630679" lvl="3" indent="-247015">
              <a:buClr>
                <a:srgbClr val="FF0000"/>
              </a:buClr>
              <a:buAutoNum type="alphaLcPeriod"/>
              <a:tabLst>
                <a:tab pos="259715" algn="l"/>
              </a:tabLst>
            </a:pPr>
            <a:r>
              <a:rPr lang="en-US" sz="2000" spc="-50" dirty="0" smtClean="0">
                <a:latin typeface="Times New Roman"/>
                <a:cs typeface="Times New Roman"/>
              </a:rPr>
              <a:t>  </a:t>
            </a:r>
            <a:r>
              <a:rPr sz="2000" spc="-50" smtClean="0">
                <a:latin typeface="Times New Roman"/>
                <a:cs typeface="Times New Roman"/>
              </a:rPr>
              <a:t>Vendor</a:t>
            </a:r>
            <a:r>
              <a:rPr sz="2000" spc="-25" smtClean="0">
                <a:latin typeface="Times New Roman"/>
                <a:cs typeface="Times New Roman"/>
              </a:rPr>
              <a:t> </a:t>
            </a:r>
            <a:r>
              <a:rPr sz="2000" dirty="0">
                <a:latin typeface="Times New Roman"/>
                <a:cs typeface="Times New Roman"/>
              </a:rPr>
              <a:t>relations</a:t>
            </a:r>
            <a:endParaRPr sz="2000">
              <a:latin typeface="Times New Roman"/>
              <a:cs typeface="Times New Roman"/>
            </a:endParaRPr>
          </a:p>
          <a:p>
            <a:pPr marL="355600" indent="-342900">
              <a:lnSpc>
                <a:spcPct val="100000"/>
              </a:lnSpc>
              <a:buClr>
                <a:srgbClr val="FF0000"/>
              </a:buClr>
              <a:buFont typeface="Wingdings"/>
              <a:buChar char=""/>
              <a:tabLst>
                <a:tab pos="355600" algn="l"/>
                <a:tab pos="4420870" algn="l"/>
              </a:tabLst>
            </a:pPr>
            <a:r>
              <a:rPr sz="2200" u="heavy" dirty="0">
                <a:solidFill>
                  <a:srgbClr val="00B0F0"/>
                </a:solidFill>
                <a:uFill>
                  <a:solidFill>
                    <a:srgbClr val="000000"/>
                  </a:solidFill>
                </a:uFill>
                <a:latin typeface="Times New Roman"/>
                <a:cs typeface="Times New Roman"/>
              </a:rPr>
              <a:t>Functions</a:t>
            </a:r>
            <a:r>
              <a:rPr sz="2200" u="heavy" spc="-25" dirty="0">
                <a:solidFill>
                  <a:srgbClr val="00B0F0"/>
                </a:solidFill>
                <a:uFill>
                  <a:solidFill>
                    <a:srgbClr val="000000"/>
                  </a:solidFill>
                </a:uFill>
                <a:latin typeface="Times New Roman"/>
                <a:cs typeface="Times New Roman"/>
              </a:rPr>
              <a:t> </a:t>
            </a:r>
            <a:r>
              <a:rPr sz="2200" u="heavy" dirty="0">
                <a:solidFill>
                  <a:srgbClr val="00B0F0"/>
                </a:solidFill>
                <a:uFill>
                  <a:solidFill>
                    <a:srgbClr val="000000"/>
                  </a:solidFill>
                </a:uFill>
                <a:latin typeface="Times New Roman"/>
                <a:cs typeface="Times New Roman"/>
              </a:rPr>
              <a:t>other</a:t>
            </a:r>
            <a:r>
              <a:rPr sz="2200" u="heavy" spc="-15" dirty="0">
                <a:solidFill>
                  <a:srgbClr val="00B0F0"/>
                </a:solidFill>
                <a:uFill>
                  <a:solidFill>
                    <a:srgbClr val="000000"/>
                  </a:solidFill>
                </a:uFill>
                <a:latin typeface="Times New Roman"/>
                <a:cs typeface="Times New Roman"/>
              </a:rPr>
              <a:t> </a:t>
            </a:r>
            <a:r>
              <a:rPr sz="2200" u="heavy">
                <a:solidFill>
                  <a:srgbClr val="00B0F0"/>
                </a:solidFill>
                <a:uFill>
                  <a:solidFill>
                    <a:srgbClr val="000000"/>
                  </a:solidFill>
                </a:uFill>
                <a:latin typeface="Times New Roman"/>
                <a:cs typeface="Times New Roman"/>
              </a:rPr>
              <a:t>than</a:t>
            </a:r>
            <a:r>
              <a:rPr sz="2200" u="heavy" spc="-15">
                <a:solidFill>
                  <a:srgbClr val="00B0F0"/>
                </a:solidFill>
                <a:uFill>
                  <a:solidFill>
                    <a:srgbClr val="000000"/>
                  </a:solidFill>
                </a:uFill>
                <a:latin typeface="Times New Roman"/>
                <a:cs typeface="Times New Roman"/>
              </a:rPr>
              <a:t> </a:t>
            </a:r>
            <a:r>
              <a:rPr sz="2200" u="heavy" smtClean="0">
                <a:solidFill>
                  <a:srgbClr val="00B0F0"/>
                </a:solidFill>
                <a:uFill>
                  <a:solidFill>
                    <a:srgbClr val="000000"/>
                  </a:solidFill>
                </a:uFill>
                <a:latin typeface="Times New Roman"/>
                <a:cs typeface="Times New Roman"/>
              </a:rPr>
              <a:t>purchasing</a:t>
            </a:r>
            <a:r>
              <a:rPr lang="en-US" sz="2200" u="heavy" dirty="0" smtClean="0">
                <a:solidFill>
                  <a:srgbClr val="00B0F0"/>
                </a:solidFill>
                <a:uFill>
                  <a:solidFill>
                    <a:srgbClr val="000000"/>
                  </a:solidFill>
                </a:uFill>
                <a:latin typeface="Times New Roman"/>
                <a:cs typeface="Times New Roman"/>
              </a:rPr>
              <a:t> </a:t>
            </a:r>
            <a:r>
              <a:rPr sz="2200" u="heavy" spc="-5" smtClean="0">
                <a:solidFill>
                  <a:srgbClr val="00B0F0"/>
                </a:solidFill>
                <a:uFill>
                  <a:solidFill>
                    <a:srgbClr val="000000"/>
                  </a:solidFill>
                </a:uFill>
                <a:latin typeface="Times New Roman"/>
                <a:cs typeface="Times New Roman"/>
              </a:rPr>
              <a:t>functions</a:t>
            </a:r>
            <a:endParaRPr sz="2200">
              <a:solidFill>
                <a:srgbClr val="00B0F0"/>
              </a:solidFill>
              <a:latin typeface="Times New Roman"/>
              <a:cs typeface="Times New Roman"/>
            </a:endParaRPr>
          </a:p>
          <a:p>
            <a:pPr marL="1841500" lvl="3" indent="-457200">
              <a:buClr>
                <a:srgbClr val="FF0000"/>
              </a:buClr>
              <a:buAutoNum type="alphaLcPeriod"/>
              <a:tabLst>
                <a:tab pos="469265" algn="l"/>
                <a:tab pos="469900" algn="l"/>
                <a:tab pos="4598035" algn="l"/>
              </a:tabLst>
            </a:pPr>
            <a:r>
              <a:rPr sz="2000" dirty="0">
                <a:latin typeface="Times New Roman"/>
                <a:cs typeface="Times New Roman"/>
              </a:rPr>
              <a:t>Obtaining</a:t>
            </a:r>
            <a:r>
              <a:rPr sz="2000" spc="-70" dirty="0">
                <a:latin typeface="Times New Roman"/>
                <a:cs typeface="Times New Roman"/>
              </a:rPr>
              <a:t> </a:t>
            </a:r>
            <a:r>
              <a:rPr sz="2000" spc="-20">
                <a:latin typeface="Times New Roman"/>
                <a:cs typeface="Times New Roman"/>
              </a:rPr>
              <a:t>Technical </a:t>
            </a:r>
            <a:r>
              <a:rPr sz="2000" spc="-5" smtClean="0">
                <a:latin typeface="Times New Roman"/>
                <a:cs typeface="Times New Roman"/>
              </a:rPr>
              <a:t>information</a:t>
            </a:r>
            <a:r>
              <a:rPr lang="en-US" sz="2000" spc="-5" dirty="0" smtClean="0">
                <a:latin typeface="Times New Roman"/>
                <a:cs typeface="Times New Roman"/>
              </a:rPr>
              <a:t>  </a:t>
            </a:r>
            <a:r>
              <a:rPr sz="2000" smtClean="0">
                <a:latin typeface="Times New Roman"/>
                <a:cs typeface="Times New Roman"/>
              </a:rPr>
              <a:t>and</a:t>
            </a:r>
            <a:r>
              <a:rPr sz="2000" spc="-50" smtClean="0">
                <a:latin typeface="Times New Roman"/>
                <a:cs typeface="Times New Roman"/>
              </a:rPr>
              <a:t> </a:t>
            </a:r>
            <a:r>
              <a:rPr sz="2000" dirty="0">
                <a:latin typeface="Times New Roman"/>
                <a:cs typeface="Times New Roman"/>
              </a:rPr>
              <a:t>advice</a:t>
            </a:r>
            <a:endParaRPr sz="2000">
              <a:latin typeface="Times New Roman"/>
              <a:cs typeface="Times New Roman"/>
            </a:endParaRPr>
          </a:p>
          <a:p>
            <a:pPr marL="1841500" lvl="3" indent="-457200">
              <a:buClr>
                <a:srgbClr val="FF0000"/>
              </a:buClr>
              <a:buAutoNum type="alphaLcPeriod"/>
              <a:tabLst>
                <a:tab pos="469265" algn="l"/>
                <a:tab pos="469900" algn="l"/>
              </a:tabLst>
            </a:pPr>
            <a:r>
              <a:rPr sz="2000" dirty="0">
                <a:latin typeface="Times New Roman"/>
                <a:cs typeface="Times New Roman"/>
              </a:rPr>
              <a:t>Scheduling</a:t>
            </a:r>
            <a:r>
              <a:rPr sz="2000" spc="-50" dirty="0">
                <a:latin typeface="Times New Roman"/>
                <a:cs typeface="Times New Roman"/>
              </a:rPr>
              <a:t> </a:t>
            </a:r>
            <a:r>
              <a:rPr sz="2000" spc="-5" dirty="0">
                <a:latin typeface="Times New Roman"/>
                <a:cs typeface="Times New Roman"/>
              </a:rPr>
              <a:t>orders</a:t>
            </a:r>
            <a:r>
              <a:rPr sz="2000" spc="-2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delivers</a:t>
            </a:r>
            <a:endParaRPr sz="2000">
              <a:latin typeface="Times New Roman"/>
              <a:cs typeface="Times New Roman"/>
            </a:endParaRPr>
          </a:p>
          <a:p>
            <a:pPr marL="1841500" lvl="3" indent="-457200">
              <a:buClr>
                <a:srgbClr val="FF0000"/>
              </a:buClr>
              <a:buAutoNum type="alphaLcPeriod"/>
              <a:tabLst>
                <a:tab pos="469265" algn="l"/>
                <a:tab pos="469900" algn="l"/>
              </a:tabLst>
            </a:pPr>
            <a:r>
              <a:rPr sz="2000" dirty="0">
                <a:latin typeface="Times New Roman"/>
                <a:cs typeface="Times New Roman"/>
              </a:rPr>
              <a:t>Inspecting</a:t>
            </a:r>
            <a:endParaRPr sz="2000">
              <a:latin typeface="Times New Roman"/>
              <a:cs typeface="Times New Roman"/>
            </a:endParaRPr>
          </a:p>
          <a:p>
            <a:pPr marL="1841500" lvl="3" indent="-457200">
              <a:buClr>
                <a:srgbClr val="FF0000"/>
              </a:buClr>
              <a:buAutoNum type="alphaLcPeriod"/>
              <a:tabLst>
                <a:tab pos="469265" algn="l"/>
                <a:tab pos="469900" algn="l"/>
              </a:tabLst>
            </a:pPr>
            <a:r>
              <a:rPr sz="2000" dirty="0">
                <a:latin typeface="Times New Roman"/>
                <a:cs typeface="Times New Roman"/>
              </a:rPr>
              <a:t>Accounting</a:t>
            </a:r>
            <a:endParaRPr sz="2000">
              <a:latin typeface="Times New Roman"/>
              <a:cs typeface="Times New Roman"/>
            </a:endParaRPr>
          </a:p>
          <a:p>
            <a:pPr marL="1841500" lvl="3" indent="-457200">
              <a:buClr>
                <a:srgbClr val="FF0000"/>
              </a:buClr>
              <a:buAutoNum type="alphaLcPeriod"/>
              <a:tabLst>
                <a:tab pos="469265" algn="l"/>
                <a:tab pos="469900" algn="l"/>
              </a:tabLst>
            </a:pPr>
            <a:r>
              <a:rPr sz="2000" dirty="0">
                <a:latin typeface="Times New Roman"/>
                <a:cs typeface="Times New Roman"/>
              </a:rPr>
              <a:t>Expediting</a:t>
            </a:r>
            <a:endParaRPr sz="2000">
              <a:latin typeface="Times New Roman"/>
              <a:cs typeface="Times New Roman"/>
            </a:endParaRPr>
          </a:p>
          <a:p>
            <a:pPr marL="1841500" lvl="3" indent="-457200">
              <a:spcBef>
                <a:spcPts val="5"/>
              </a:spcBef>
              <a:buClr>
                <a:srgbClr val="FF0000"/>
              </a:buClr>
              <a:buAutoNum type="alphaLcPeriod"/>
              <a:tabLst>
                <a:tab pos="469265" algn="l"/>
                <a:tab pos="469900" algn="l"/>
              </a:tabLst>
            </a:pPr>
            <a:r>
              <a:rPr sz="2000" spc="-5" dirty="0">
                <a:latin typeface="Times New Roman"/>
                <a:cs typeface="Times New Roman"/>
              </a:rPr>
              <a:t>Determination</a:t>
            </a:r>
            <a:r>
              <a:rPr sz="2000" spc="-50" dirty="0">
                <a:latin typeface="Times New Roman"/>
                <a:cs typeface="Times New Roman"/>
              </a:rPr>
              <a:t> </a:t>
            </a:r>
            <a:r>
              <a:rPr sz="2000" dirty="0">
                <a:latin typeface="Times New Roman"/>
                <a:cs typeface="Times New Roman"/>
              </a:rPr>
              <a:t>of </a:t>
            </a:r>
            <a:r>
              <a:rPr sz="2000" spc="-5" dirty="0">
                <a:latin typeface="Times New Roman"/>
                <a:cs typeface="Times New Roman"/>
              </a:rPr>
              <a:t>whether </a:t>
            </a:r>
            <a:r>
              <a:rPr sz="2000" dirty="0">
                <a:latin typeface="Times New Roman"/>
                <a:cs typeface="Times New Roman"/>
              </a:rPr>
              <a:t>to</a:t>
            </a:r>
            <a:r>
              <a:rPr sz="2000" spc="-10" dirty="0">
                <a:latin typeface="Times New Roman"/>
                <a:cs typeface="Times New Roman"/>
              </a:rPr>
              <a:t> </a:t>
            </a:r>
            <a:r>
              <a:rPr sz="2000" spc="-5" dirty="0">
                <a:latin typeface="Times New Roman"/>
                <a:cs typeface="Times New Roman"/>
              </a:rPr>
              <a:t>make</a:t>
            </a:r>
            <a:r>
              <a:rPr sz="2000" dirty="0">
                <a:latin typeface="Times New Roman"/>
                <a:cs typeface="Times New Roman"/>
              </a:rPr>
              <a:t> or buy</a:t>
            </a:r>
            <a:endParaRPr sz="2000">
              <a:latin typeface="Times New Roman"/>
              <a:cs typeface="Times New Roman"/>
            </a:endParaRPr>
          </a:p>
          <a:p>
            <a:pPr marL="12700">
              <a:lnSpc>
                <a:spcPct val="100000"/>
              </a:lnSpc>
              <a:buClr>
                <a:srgbClr val="FF0000"/>
              </a:buClr>
              <a:buFont typeface="Wingdings" pitchFamily="2" charset="2"/>
              <a:buChar char="v"/>
            </a:pPr>
            <a:r>
              <a:rPr lang="en-US" sz="2000" spc="-5" dirty="0" smtClean="0">
                <a:solidFill>
                  <a:srgbClr val="00B0F0"/>
                </a:solidFill>
                <a:uFill>
                  <a:solidFill>
                    <a:srgbClr val="000000"/>
                  </a:solidFill>
                </a:uFill>
                <a:latin typeface="Times New Roman"/>
                <a:cs typeface="Times New Roman"/>
              </a:rPr>
              <a:t>  </a:t>
            </a:r>
            <a:r>
              <a:rPr sz="2200" u="heavy" spc="-5" smtClean="0">
                <a:solidFill>
                  <a:srgbClr val="00B0F0"/>
                </a:solidFill>
                <a:uFill>
                  <a:solidFill>
                    <a:srgbClr val="000000"/>
                  </a:solidFill>
                </a:uFill>
                <a:latin typeface="Times New Roman"/>
                <a:cs typeface="Times New Roman"/>
              </a:rPr>
              <a:t>Other</a:t>
            </a:r>
            <a:r>
              <a:rPr sz="2200" u="heavy" spc="-35" smtClean="0">
                <a:solidFill>
                  <a:srgbClr val="00B0F0"/>
                </a:solidFill>
                <a:uFill>
                  <a:solidFill>
                    <a:srgbClr val="000000"/>
                  </a:solidFill>
                </a:uFill>
                <a:latin typeface="Times New Roman"/>
                <a:cs typeface="Times New Roman"/>
              </a:rPr>
              <a:t> </a:t>
            </a:r>
            <a:r>
              <a:rPr sz="2200" u="heavy" spc="-5" smtClean="0">
                <a:solidFill>
                  <a:srgbClr val="00B0F0"/>
                </a:solidFill>
                <a:uFill>
                  <a:solidFill>
                    <a:srgbClr val="000000"/>
                  </a:solidFill>
                </a:uFill>
                <a:latin typeface="Times New Roman"/>
                <a:cs typeface="Times New Roman"/>
              </a:rPr>
              <a:t>functions</a:t>
            </a:r>
            <a:endParaRPr lang="en-US" sz="2200" u="heavy" spc="-5" dirty="0" smtClean="0">
              <a:solidFill>
                <a:srgbClr val="00B0F0"/>
              </a:solidFill>
              <a:uFill>
                <a:solidFill>
                  <a:srgbClr val="000000"/>
                </a:solidFill>
              </a:uFill>
              <a:latin typeface="Times New Roman"/>
              <a:cs typeface="Times New Roman"/>
            </a:endParaRPr>
          </a:p>
          <a:p>
            <a:pPr marL="1841500" lvl="3" indent="-457200">
              <a:buClr>
                <a:srgbClr val="FF0000"/>
              </a:buClr>
              <a:buAutoNum type="alphaLcPeriod"/>
            </a:pPr>
            <a:r>
              <a:rPr lang="en-US" sz="2000" spc="-5" dirty="0" smtClean="0">
                <a:uFill>
                  <a:solidFill>
                    <a:srgbClr val="000000"/>
                  </a:solidFill>
                </a:uFill>
                <a:latin typeface="Times New Roman"/>
                <a:cs typeface="Times New Roman"/>
              </a:rPr>
              <a:t>Receiving and warehousing</a:t>
            </a:r>
          </a:p>
          <a:p>
            <a:pPr marL="1841500" lvl="3" indent="-457200">
              <a:buClr>
                <a:srgbClr val="FF0000"/>
              </a:buClr>
              <a:buAutoNum type="alphaLcPeriod"/>
            </a:pPr>
            <a:r>
              <a:rPr lang="en-US" sz="2000" spc="-5" dirty="0" smtClean="0">
                <a:uFill>
                  <a:solidFill>
                    <a:srgbClr val="000000"/>
                  </a:solidFill>
                </a:uFill>
                <a:latin typeface="Times New Roman"/>
                <a:cs typeface="Times New Roman"/>
              </a:rPr>
              <a:t>Payment of invoices</a:t>
            </a:r>
            <a:endParaRPr sz="20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2057" y="516752"/>
            <a:ext cx="3810635" cy="473848"/>
          </a:xfrm>
          <a:prstGeom prst="rect">
            <a:avLst/>
          </a:prstGeom>
        </p:spPr>
        <p:txBody>
          <a:bodyPr vert="horz" wrap="square" lIns="0" tIns="12065" rIns="0" bIns="0" rtlCol="0">
            <a:spAutoFit/>
          </a:bodyPr>
          <a:lstStyle/>
          <a:p>
            <a:pPr marL="12700" algn="ctr">
              <a:lnSpc>
                <a:spcPct val="100000"/>
              </a:lnSpc>
              <a:spcBef>
                <a:spcPts val="95"/>
              </a:spcBef>
            </a:pPr>
            <a:r>
              <a:rPr sz="3000" b="1" spc="-10" dirty="0">
                <a:solidFill>
                  <a:srgbClr val="00B050"/>
                </a:solidFill>
                <a:latin typeface="Times New Roman"/>
                <a:cs typeface="Times New Roman"/>
              </a:rPr>
              <a:t>Purchasing</a:t>
            </a:r>
            <a:r>
              <a:rPr sz="3000" b="1" spc="-60" dirty="0">
                <a:solidFill>
                  <a:srgbClr val="00B050"/>
                </a:solidFill>
                <a:latin typeface="Times New Roman"/>
                <a:cs typeface="Times New Roman"/>
              </a:rPr>
              <a:t> </a:t>
            </a:r>
            <a:r>
              <a:rPr sz="3000" b="1" spc="-5" dirty="0">
                <a:solidFill>
                  <a:srgbClr val="00B050"/>
                </a:solidFill>
                <a:latin typeface="Times New Roman"/>
                <a:cs typeface="Times New Roman"/>
              </a:rPr>
              <a:t>Cycle</a:t>
            </a:r>
            <a:endParaRPr sz="3000">
              <a:solidFill>
                <a:srgbClr val="00B050"/>
              </a:solidFill>
              <a:latin typeface="Times New Roman"/>
              <a:cs typeface="Times New Roman"/>
            </a:endParaRPr>
          </a:p>
        </p:txBody>
      </p:sp>
      <p:sp>
        <p:nvSpPr>
          <p:cNvPr id="3" name="object 3"/>
          <p:cNvSpPr txBox="1"/>
          <p:nvPr/>
        </p:nvSpPr>
        <p:spPr>
          <a:xfrm>
            <a:off x="1295400" y="1302765"/>
            <a:ext cx="6248400" cy="4180632"/>
          </a:xfrm>
          <a:prstGeom prst="rect">
            <a:avLst/>
          </a:prstGeom>
        </p:spPr>
        <p:txBody>
          <a:bodyPr vert="horz" wrap="square" lIns="0" tIns="12700" rIns="0" bIns="0" rtlCol="0">
            <a:spAutoFit/>
          </a:bodyPr>
          <a:lstStyle/>
          <a:p>
            <a:pPr marL="12700">
              <a:lnSpc>
                <a:spcPct val="100000"/>
              </a:lnSpc>
              <a:spcBef>
                <a:spcPts val="100"/>
              </a:spcBef>
            </a:pPr>
            <a:r>
              <a:rPr sz="2200" spc="-5" dirty="0">
                <a:latin typeface="Times New Roman"/>
                <a:cs typeface="Times New Roman"/>
              </a:rPr>
              <a:t>Purchasing</a:t>
            </a:r>
            <a:r>
              <a:rPr sz="2200" spc="-15" dirty="0">
                <a:latin typeface="Times New Roman"/>
                <a:cs typeface="Times New Roman"/>
              </a:rPr>
              <a:t> </a:t>
            </a:r>
            <a:r>
              <a:rPr sz="2200" dirty="0">
                <a:latin typeface="Times New Roman"/>
                <a:cs typeface="Times New Roman"/>
              </a:rPr>
              <a:t>cycle</a:t>
            </a:r>
            <a:r>
              <a:rPr sz="2200" spc="-35" dirty="0">
                <a:latin typeface="Times New Roman"/>
                <a:cs typeface="Times New Roman"/>
              </a:rPr>
              <a:t> </a:t>
            </a:r>
            <a:r>
              <a:rPr sz="2200" spc="-5" dirty="0">
                <a:latin typeface="Times New Roman"/>
                <a:cs typeface="Times New Roman"/>
              </a:rPr>
              <a:t>comprising</a:t>
            </a:r>
            <a:r>
              <a:rPr sz="2200" spc="5" dirty="0">
                <a:latin typeface="Times New Roman"/>
                <a:cs typeface="Times New Roman"/>
              </a:rPr>
              <a:t> </a:t>
            </a:r>
            <a:r>
              <a:rPr sz="2200" spc="-5" dirty="0">
                <a:latin typeface="Times New Roman"/>
                <a:cs typeface="Times New Roman"/>
              </a:rPr>
              <a:t>of</a:t>
            </a:r>
            <a:r>
              <a:rPr sz="2200" dirty="0">
                <a:latin typeface="Times New Roman"/>
                <a:cs typeface="Times New Roman"/>
              </a:rPr>
              <a:t> eight</a:t>
            </a:r>
            <a:r>
              <a:rPr sz="2200" spc="-20" dirty="0">
                <a:latin typeface="Times New Roman"/>
                <a:cs typeface="Times New Roman"/>
              </a:rPr>
              <a:t> </a:t>
            </a:r>
            <a:r>
              <a:rPr sz="2200" dirty="0">
                <a:latin typeface="Times New Roman"/>
                <a:cs typeface="Times New Roman"/>
              </a:rPr>
              <a:t>steps</a:t>
            </a:r>
            <a:r>
              <a:rPr sz="2000" dirty="0">
                <a:latin typeface="Times New Roman"/>
                <a:cs typeface="Times New Roman"/>
              </a:rPr>
              <a:t>.</a:t>
            </a:r>
            <a:endParaRPr sz="2000">
              <a:latin typeface="Times New Roman"/>
              <a:cs typeface="Times New Roman"/>
            </a:endParaRPr>
          </a:p>
          <a:p>
            <a:pPr>
              <a:lnSpc>
                <a:spcPct val="100000"/>
              </a:lnSpc>
              <a:spcBef>
                <a:spcPts val="55"/>
              </a:spcBef>
            </a:pPr>
            <a:endParaRPr sz="2000">
              <a:latin typeface="Times New Roman"/>
              <a:cs typeface="Times New Roman"/>
            </a:endParaRPr>
          </a:p>
          <a:p>
            <a:pPr marL="1955800" lvl="3" indent="-571500">
              <a:buClr>
                <a:srgbClr val="FF0000"/>
              </a:buClr>
              <a:buAutoNum type="arabicPeriod"/>
              <a:tabLst>
                <a:tab pos="583565" algn="l"/>
                <a:tab pos="584200" algn="l"/>
              </a:tabLst>
            </a:pPr>
            <a:r>
              <a:rPr sz="2000" dirty="0">
                <a:latin typeface="Times New Roman"/>
                <a:cs typeface="Times New Roman"/>
              </a:rPr>
              <a:t>Recognition</a:t>
            </a:r>
            <a:r>
              <a:rPr sz="2000" spc="-65" dirty="0">
                <a:latin typeface="Times New Roman"/>
                <a:cs typeface="Times New Roman"/>
              </a:rPr>
              <a:t> </a:t>
            </a:r>
            <a:r>
              <a:rPr sz="2000" spc="-5" dirty="0">
                <a:latin typeface="Times New Roman"/>
                <a:cs typeface="Times New Roman"/>
              </a:rPr>
              <a:t>of</a:t>
            </a:r>
            <a:r>
              <a:rPr sz="2000" spc="-25" dirty="0">
                <a:latin typeface="Times New Roman"/>
                <a:cs typeface="Times New Roman"/>
              </a:rPr>
              <a:t> </a:t>
            </a:r>
            <a:r>
              <a:rPr sz="2000" dirty="0">
                <a:latin typeface="Times New Roman"/>
                <a:cs typeface="Times New Roman"/>
              </a:rPr>
              <a:t>Need</a:t>
            </a:r>
            <a:endParaRPr sz="2000">
              <a:latin typeface="Times New Roman"/>
              <a:cs typeface="Times New Roman"/>
            </a:endParaRPr>
          </a:p>
          <a:p>
            <a:pPr marL="1955800" lvl="3" indent="-571500">
              <a:spcBef>
                <a:spcPts val="1150"/>
              </a:spcBef>
              <a:buClr>
                <a:srgbClr val="FF0000"/>
              </a:buClr>
              <a:buAutoNum type="arabicPeriod"/>
              <a:tabLst>
                <a:tab pos="583565" algn="l"/>
                <a:tab pos="584200" algn="l"/>
              </a:tabLst>
            </a:pPr>
            <a:r>
              <a:rPr sz="2000" dirty="0">
                <a:latin typeface="Times New Roman"/>
                <a:cs typeface="Times New Roman"/>
              </a:rPr>
              <a:t>Description</a:t>
            </a:r>
            <a:r>
              <a:rPr sz="2000" spc="-60"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spc="-5" dirty="0">
                <a:latin typeface="Times New Roman"/>
                <a:cs typeface="Times New Roman"/>
              </a:rPr>
              <a:t>Requirement</a:t>
            </a:r>
            <a:endParaRPr sz="2000">
              <a:latin typeface="Times New Roman"/>
              <a:cs typeface="Times New Roman"/>
            </a:endParaRPr>
          </a:p>
          <a:p>
            <a:pPr marL="1955800" lvl="3" indent="-571500">
              <a:spcBef>
                <a:spcPts val="1155"/>
              </a:spcBef>
              <a:buClr>
                <a:srgbClr val="FF0000"/>
              </a:buClr>
              <a:buAutoNum type="arabicPeriod"/>
              <a:tabLst>
                <a:tab pos="583565" algn="l"/>
                <a:tab pos="584200" algn="l"/>
              </a:tabLst>
            </a:pPr>
            <a:r>
              <a:rPr sz="2000" dirty="0">
                <a:latin typeface="Times New Roman"/>
                <a:cs typeface="Times New Roman"/>
              </a:rPr>
              <a:t>Selection</a:t>
            </a:r>
            <a:r>
              <a:rPr sz="2000" spc="-65" dirty="0">
                <a:latin typeface="Times New Roman"/>
                <a:cs typeface="Times New Roman"/>
              </a:rPr>
              <a:t> </a:t>
            </a:r>
            <a:r>
              <a:rPr sz="2000" dirty="0">
                <a:latin typeface="Times New Roman"/>
                <a:cs typeface="Times New Roman"/>
              </a:rPr>
              <a:t>of</a:t>
            </a:r>
            <a:r>
              <a:rPr sz="2000" spc="-40" dirty="0">
                <a:latin typeface="Times New Roman"/>
                <a:cs typeface="Times New Roman"/>
              </a:rPr>
              <a:t> </a:t>
            </a:r>
            <a:r>
              <a:rPr sz="2000" dirty="0">
                <a:latin typeface="Times New Roman"/>
                <a:cs typeface="Times New Roman"/>
              </a:rPr>
              <a:t>Source</a:t>
            </a:r>
            <a:endParaRPr sz="2000">
              <a:latin typeface="Times New Roman"/>
              <a:cs typeface="Times New Roman"/>
            </a:endParaRPr>
          </a:p>
          <a:p>
            <a:pPr marL="1955800" lvl="3" indent="-571500">
              <a:spcBef>
                <a:spcPts val="1150"/>
              </a:spcBef>
              <a:buClr>
                <a:srgbClr val="FF0000"/>
              </a:buClr>
              <a:buAutoNum type="arabicPeriod"/>
              <a:tabLst>
                <a:tab pos="583565" algn="l"/>
                <a:tab pos="584200" algn="l"/>
              </a:tabLst>
            </a:pPr>
            <a:r>
              <a:rPr sz="2000" spc="-5" dirty="0">
                <a:latin typeface="Times New Roman"/>
                <a:cs typeface="Times New Roman"/>
              </a:rPr>
              <a:t>Determination</a:t>
            </a:r>
            <a:r>
              <a:rPr sz="2000" spc="-45" dirty="0">
                <a:latin typeface="Times New Roman"/>
                <a:cs typeface="Times New Roman"/>
              </a:rPr>
              <a:t> </a:t>
            </a:r>
            <a:r>
              <a:rPr sz="2000" spc="-5" dirty="0">
                <a:latin typeface="Times New Roman"/>
                <a:cs typeface="Times New Roman"/>
              </a:rPr>
              <a:t>of </a:t>
            </a:r>
            <a:r>
              <a:rPr sz="2000" dirty="0">
                <a:latin typeface="Times New Roman"/>
                <a:cs typeface="Times New Roman"/>
              </a:rPr>
              <a:t>Price</a:t>
            </a:r>
            <a:r>
              <a:rPr sz="2000" spc="-20" dirty="0">
                <a:latin typeface="Times New Roman"/>
                <a:cs typeface="Times New Roman"/>
              </a:rPr>
              <a:t> </a:t>
            </a:r>
            <a:r>
              <a:rPr sz="2000" dirty="0">
                <a:latin typeface="Times New Roman"/>
                <a:cs typeface="Times New Roman"/>
              </a:rPr>
              <a:t>and</a:t>
            </a:r>
            <a:r>
              <a:rPr sz="2000" spc="-135" dirty="0">
                <a:latin typeface="Times New Roman"/>
                <a:cs typeface="Times New Roman"/>
              </a:rPr>
              <a:t> </a:t>
            </a:r>
            <a:r>
              <a:rPr sz="2000" spc="-15" dirty="0">
                <a:latin typeface="Times New Roman"/>
                <a:cs typeface="Times New Roman"/>
              </a:rPr>
              <a:t>Availability</a:t>
            </a:r>
            <a:endParaRPr sz="2000">
              <a:latin typeface="Times New Roman"/>
              <a:cs typeface="Times New Roman"/>
            </a:endParaRPr>
          </a:p>
          <a:p>
            <a:pPr marL="1847215" lvl="3" indent="-463550">
              <a:spcBef>
                <a:spcPts val="1155"/>
              </a:spcBef>
              <a:buClr>
                <a:srgbClr val="FF0000"/>
              </a:buClr>
              <a:buAutoNum type="arabicPeriod"/>
              <a:tabLst>
                <a:tab pos="475615" algn="l"/>
                <a:tab pos="476250" algn="l"/>
              </a:tabLst>
            </a:pPr>
            <a:r>
              <a:rPr lang="en-US" sz="2000" dirty="0" smtClean="0">
                <a:latin typeface="Times New Roman"/>
                <a:cs typeface="Times New Roman"/>
              </a:rPr>
              <a:t>  </a:t>
            </a:r>
            <a:r>
              <a:rPr sz="2000" smtClean="0">
                <a:latin typeface="Times New Roman"/>
                <a:cs typeface="Times New Roman"/>
              </a:rPr>
              <a:t>Placing</a:t>
            </a:r>
            <a:r>
              <a:rPr sz="2000" spc="-60" smtClean="0">
                <a:latin typeface="Times New Roman"/>
                <a:cs typeface="Times New Roman"/>
              </a:rPr>
              <a:t> </a:t>
            </a:r>
            <a:r>
              <a:rPr sz="2000" dirty="0">
                <a:latin typeface="Times New Roman"/>
                <a:cs typeface="Times New Roman"/>
              </a:rPr>
              <a:t>the</a:t>
            </a:r>
            <a:r>
              <a:rPr sz="2000" spc="-35" dirty="0">
                <a:latin typeface="Times New Roman"/>
                <a:cs typeface="Times New Roman"/>
              </a:rPr>
              <a:t> </a:t>
            </a:r>
            <a:r>
              <a:rPr sz="2000" dirty="0">
                <a:latin typeface="Times New Roman"/>
                <a:cs typeface="Times New Roman"/>
              </a:rPr>
              <a:t>Order</a:t>
            </a:r>
            <a:endParaRPr sz="2000">
              <a:latin typeface="Times New Roman"/>
              <a:cs typeface="Times New Roman"/>
            </a:endParaRPr>
          </a:p>
          <a:p>
            <a:pPr marL="1847215" lvl="3" indent="-463550">
              <a:spcBef>
                <a:spcPts val="1150"/>
              </a:spcBef>
              <a:buClr>
                <a:srgbClr val="FF0000"/>
              </a:buClr>
              <a:buAutoNum type="arabicPeriod"/>
              <a:tabLst>
                <a:tab pos="475615" algn="l"/>
                <a:tab pos="476250" algn="l"/>
              </a:tabLst>
            </a:pPr>
            <a:r>
              <a:rPr lang="en-US" sz="2000" dirty="0" smtClean="0">
                <a:latin typeface="Times New Roman"/>
                <a:cs typeface="Times New Roman"/>
              </a:rPr>
              <a:t>  </a:t>
            </a:r>
            <a:r>
              <a:rPr sz="2000" smtClean="0">
                <a:latin typeface="Times New Roman"/>
                <a:cs typeface="Times New Roman"/>
              </a:rPr>
              <a:t>Order</a:t>
            </a:r>
            <a:r>
              <a:rPr sz="2000" spc="-135" smtClean="0">
                <a:latin typeface="Times New Roman"/>
                <a:cs typeface="Times New Roman"/>
              </a:rPr>
              <a:t> </a:t>
            </a:r>
            <a:r>
              <a:rPr sz="2000" dirty="0">
                <a:latin typeface="Times New Roman"/>
                <a:cs typeface="Times New Roman"/>
              </a:rPr>
              <a:t>Ackno</a:t>
            </a:r>
            <a:r>
              <a:rPr sz="2000" spc="-10" dirty="0">
                <a:latin typeface="Times New Roman"/>
                <a:cs typeface="Times New Roman"/>
              </a:rPr>
              <a:t>w</a:t>
            </a:r>
            <a:r>
              <a:rPr sz="2000" dirty="0">
                <a:latin typeface="Times New Roman"/>
                <a:cs typeface="Times New Roman"/>
              </a:rPr>
              <a:t>l</a:t>
            </a:r>
            <a:r>
              <a:rPr sz="2000" spc="5" dirty="0">
                <a:latin typeface="Times New Roman"/>
                <a:cs typeface="Times New Roman"/>
              </a:rPr>
              <a:t>e</a:t>
            </a:r>
            <a:r>
              <a:rPr sz="2000" dirty="0">
                <a:latin typeface="Times New Roman"/>
                <a:cs typeface="Times New Roman"/>
              </a:rPr>
              <a:t>dge</a:t>
            </a:r>
            <a:r>
              <a:rPr sz="2000" spc="-20" dirty="0">
                <a:latin typeface="Times New Roman"/>
                <a:cs typeface="Times New Roman"/>
              </a:rPr>
              <a:t>m</a:t>
            </a:r>
            <a:r>
              <a:rPr sz="2000" dirty="0">
                <a:latin typeface="Times New Roman"/>
                <a:cs typeface="Times New Roman"/>
              </a:rPr>
              <a:t>ent</a:t>
            </a:r>
            <a:endParaRPr sz="2000">
              <a:latin typeface="Times New Roman"/>
              <a:cs typeface="Times New Roman"/>
            </a:endParaRPr>
          </a:p>
          <a:p>
            <a:pPr marL="1847215" lvl="3" indent="-463550">
              <a:spcBef>
                <a:spcPts val="1155"/>
              </a:spcBef>
              <a:buClr>
                <a:srgbClr val="FF0000"/>
              </a:buClr>
              <a:buAutoNum type="arabicPeriod"/>
              <a:tabLst>
                <a:tab pos="475615" algn="l"/>
                <a:tab pos="476250" algn="l"/>
              </a:tabLst>
            </a:pPr>
            <a:r>
              <a:rPr lang="en-US" sz="2000" dirty="0" smtClean="0">
                <a:latin typeface="Times New Roman"/>
                <a:cs typeface="Times New Roman"/>
              </a:rPr>
              <a:t>  </a:t>
            </a:r>
            <a:r>
              <a:rPr sz="2000" smtClean="0">
                <a:latin typeface="Times New Roman"/>
                <a:cs typeface="Times New Roman"/>
              </a:rPr>
              <a:t>Follow</a:t>
            </a:r>
            <a:r>
              <a:rPr sz="2000" spc="-35" smtClean="0">
                <a:latin typeface="Times New Roman"/>
                <a:cs typeface="Times New Roman"/>
              </a:rPr>
              <a:t> </a:t>
            </a:r>
            <a:r>
              <a:rPr sz="2000" spc="-5" dirty="0">
                <a:latin typeface="Times New Roman"/>
                <a:cs typeface="Times New Roman"/>
              </a:rPr>
              <a:t>Up</a:t>
            </a:r>
            <a:r>
              <a:rPr sz="2000" spc="-25"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Expediting</a:t>
            </a:r>
            <a:endParaRPr sz="2000">
              <a:latin typeface="Times New Roman"/>
              <a:cs typeface="Times New Roman"/>
            </a:endParaRPr>
          </a:p>
          <a:p>
            <a:pPr marL="1847215" lvl="3" indent="-463550">
              <a:spcBef>
                <a:spcPts val="1150"/>
              </a:spcBef>
              <a:buClr>
                <a:srgbClr val="FF0000"/>
              </a:buClr>
              <a:buAutoNum type="arabicPeriod"/>
              <a:tabLst>
                <a:tab pos="475615" algn="l"/>
                <a:tab pos="476250" algn="l"/>
              </a:tabLst>
            </a:pPr>
            <a:r>
              <a:rPr lang="en-US" sz="2000" dirty="0" smtClean="0">
                <a:latin typeface="Times New Roman"/>
                <a:cs typeface="Times New Roman"/>
              </a:rPr>
              <a:t>  </a:t>
            </a:r>
            <a:r>
              <a:rPr sz="2000" smtClean="0">
                <a:latin typeface="Times New Roman"/>
                <a:cs typeface="Times New Roman"/>
              </a:rPr>
              <a:t>Checking</a:t>
            </a:r>
            <a:r>
              <a:rPr sz="2000" spc="-85" smtClean="0">
                <a:latin typeface="Times New Roman"/>
                <a:cs typeface="Times New Roman"/>
              </a:rPr>
              <a:t> </a:t>
            </a:r>
            <a:r>
              <a:rPr sz="2000" dirty="0">
                <a:latin typeface="Times New Roman"/>
                <a:cs typeface="Times New Roman"/>
              </a:rPr>
              <a:t>The</a:t>
            </a:r>
            <a:r>
              <a:rPr sz="2000" spc="-35" dirty="0">
                <a:latin typeface="Times New Roman"/>
                <a:cs typeface="Times New Roman"/>
              </a:rPr>
              <a:t> </a:t>
            </a:r>
            <a:r>
              <a:rPr sz="2000" dirty="0">
                <a:latin typeface="Times New Roman"/>
                <a:cs typeface="Times New Roman"/>
              </a:rPr>
              <a:t>Invoice</a:t>
            </a:r>
            <a:r>
              <a:rPr sz="2000" spc="-30" dirty="0">
                <a:latin typeface="Times New Roman"/>
                <a:cs typeface="Times New Roman"/>
              </a:rPr>
              <a:t> </a:t>
            </a:r>
            <a:r>
              <a:rPr sz="2000" dirty="0">
                <a:latin typeface="Times New Roman"/>
                <a:cs typeface="Times New Roman"/>
              </a:rPr>
              <a:t>and</a:t>
            </a:r>
            <a:r>
              <a:rPr sz="2000" spc="-145" dirty="0">
                <a:latin typeface="Times New Roman"/>
                <a:cs typeface="Times New Roman"/>
              </a:rPr>
              <a:t> </a:t>
            </a:r>
            <a:r>
              <a:rPr sz="2000" dirty="0">
                <a:latin typeface="Times New Roman"/>
                <a:cs typeface="Times New Roman"/>
              </a:rPr>
              <a:t>Approval</a:t>
            </a:r>
            <a:endParaRPr sz="20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9117" y="761485"/>
            <a:ext cx="4991735" cy="381515"/>
          </a:xfrm>
          <a:prstGeom prst="rect">
            <a:avLst/>
          </a:prstGeom>
        </p:spPr>
        <p:txBody>
          <a:bodyPr vert="horz" wrap="square" lIns="0" tIns="12065" rIns="0" bIns="0" rtlCol="0">
            <a:spAutoFit/>
          </a:bodyPr>
          <a:lstStyle/>
          <a:p>
            <a:pPr marL="12700" algn="ctr">
              <a:lnSpc>
                <a:spcPct val="100000"/>
              </a:lnSpc>
              <a:spcBef>
                <a:spcPts val="95"/>
              </a:spcBef>
            </a:pPr>
            <a:r>
              <a:rPr sz="2400" b="1" spc="-25" dirty="0">
                <a:solidFill>
                  <a:srgbClr val="00B050"/>
                </a:solidFill>
                <a:latin typeface="Times New Roman" pitchFamily="18" charset="0"/>
                <a:cs typeface="Times New Roman" pitchFamily="18" charset="0"/>
              </a:rPr>
              <a:t>Factors</a:t>
            </a:r>
            <a:r>
              <a:rPr sz="2400" b="1" spc="-5" dirty="0">
                <a:solidFill>
                  <a:srgbClr val="00B050"/>
                </a:solidFill>
                <a:latin typeface="Times New Roman" pitchFamily="18" charset="0"/>
                <a:cs typeface="Times New Roman" pitchFamily="18" charset="0"/>
              </a:rPr>
              <a:t> </a:t>
            </a:r>
            <a:r>
              <a:rPr sz="2400" b="1" spc="-15" dirty="0">
                <a:solidFill>
                  <a:srgbClr val="00B050"/>
                </a:solidFill>
                <a:latin typeface="Times New Roman" pitchFamily="18" charset="0"/>
                <a:cs typeface="Times New Roman" pitchFamily="18" charset="0"/>
              </a:rPr>
              <a:t>in</a:t>
            </a:r>
            <a:r>
              <a:rPr sz="2400" b="1" spc="10" dirty="0">
                <a:solidFill>
                  <a:srgbClr val="00B050"/>
                </a:solidFill>
                <a:latin typeface="Times New Roman" pitchFamily="18" charset="0"/>
                <a:cs typeface="Times New Roman" pitchFamily="18" charset="0"/>
              </a:rPr>
              <a:t> </a:t>
            </a:r>
            <a:r>
              <a:rPr sz="2400" b="1" spc="-10" dirty="0">
                <a:solidFill>
                  <a:srgbClr val="00B050"/>
                </a:solidFill>
                <a:latin typeface="Times New Roman" pitchFamily="18" charset="0"/>
                <a:cs typeface="Times New Roman" pitchFamily="18" charset="0"/>
              </a:rPr>
              <a:t>source/vendor</a:t>
            </a:r>
            <a:r>
              <a:rPr sz="2400" b="1" spc="40" dirty="0">
                <a:solidFill>
                  <a:srgbClr val="00B050"/>
                </a:solidFill>
                <a:latin typeface="Times New Roman" pitchFamily="18" charset="0"/>
                <a:cs typeface="Times New Roman" pitchFamily="18" charset="0"/>
              </a:rPr>
              <a:t> </a:t>
            </a:r>
            <a:r>
              <a:rPr sz="2400" b="1" spc="-10" dirty="0">
                <a:solidFill>
                  <a:srgbClr val="00B050"/>
                </a:solidFill>
                <a:latin typeface="Times New Roman" pitchFamily="18" charset="0"/>
                <a:cs typeface="Times New Roman" pitchFamily="18" charset="0"/>
              </a:rPr>
              <a:t>selection</a:t>
            </a:r>
            <a:endParaRPr sz="2400" b="1">
              <a:solidFill>
                <a:srgbClr val="00B050"/>
              </a:solidFill>
              <a:latin typeface="Times New Roman" pitchFamily="18" charset="0"/>
              <a:cs typeface="Times New Roman" pitchFamily="18" charset="0"/>
            </a:endParaRPr>
          </a:p>
        </p:txBody>
      </p:sp>
      <p:sp>
        <p:nvSpPr>
          <p:cNvPr id="3" name="object 3"/>
          <p:cNvSpPr txBox="1"/>
          <p:nvPr/>
        </p:nvSpPr>
        <p:spPr>
          <a:xfrm>
            <a:off x="1066800" y="1528913"/>
            <a:ext cx="7696200" cy="2468881"/>
          </a:xfrm>
          <a:prstGeom prst="rect">
            <a:avLst/>
          </a:prstGeom>
        </p:spPr>
        <p:txBody>
          <a:bodyPr vert="horz" wrap="square" lIns="0" tIns="12700" rIns="0" bIns="0" rtlCol="0">
            <a:spAutoFit/>
          </a:bodyPr>
          <a:lstStyle/>
          <a:p>
            <a:pPr marL="12700" marR="1414145">
              <a:lnSpc>
                <a:spcPct val="120000"/>
              </a:lnSpc>
              <a:spcBef>
                <a:spcPts val="100"/>
              </a:spcBef>
              <a:buClr>
                <a:srgbClr val="C00000"/>
              </a:buClr>
              <a:buFont typeface="Wingdings" pitchFamily="2" charset="2"/>
              <a:buChar char="ü"/>
            </a:pPr>
            <a:r>
              <a:rPr lang="en-US" sz="2200" spc="-5" dirty="0" smtClean="0">
                <a:latin typeface="Times New Roman"/>
                <a:cs typeface="Times New Roman"/>
              </a:rPr>
              <a:t>  </a:t>
            </a:r>
            <a:r>
              <a:rPr sz="2200" spc="-5" smtClean="0">
                <a:latin typeface="Times New Roman"/>
                <a:cs typeface="Times New Roman"/>
              </a:rPr>
              <a:t>Reliability </a:t>
            </a:r>
            <a:r>
              <a:rPr sz="2200" smtClean="0">
                <a:latin typeface="Times New Roman"/>
                <a:cs typeface="Times New Roman"/>
              </a:rPr>
              <a:t> </a:t>
            </a:r>
            <a:r>
              <a:rPr sz="2200" spc="-175" dirty="0">
                <a:latin typeface="Times New Roman"/>
                <a:cs typeface="Times New Roman"/>
              </a:rPr>
              <a:t>T</a:t>
            </a:r>
            <a:r>
              <a:rPr sz="2200" dirty="0">
                <a:latin typeface="Times New Roman"/>
                <a:cs typeface="Times New Roman"/>
              </a:rPr>
              <a:t>echn</a:t>
            </a:r>
            <a:r>
              <a:rPr sz="2200" spc="5" dirty="0">
                <a:latin typeface="Times New Roman"/>
                <a:cs typeface="Times New Roman"/>
              </a:rPr>
              <a:t>i</a:t>
            </a:r>
            <a:r>
              <a:rPr sz="2200" dirty="0">
                <a:latin typeface="Times New Roman"/>
                <a:cs typeface="Times New Roman"/>
              </a:rPr>
              <a:t>cal</a:t>
            </a:r>
            <a:r>
              <a:rPr sz="2200" spc="-185" dirty="0">
                <a:latin typeface="Times New Roman"/>
                <a:cs typeface="Times New Roman"/>
              </a:rPr>
              <a:t> </a:t>
            </a:r>
            <a:r>
              <a:rPr sz="2200" dirty="0">
                <a:latin typeface="Times New Roman"/>
                <a:cs typeface="Times New Roman"/>
              </a:rPr>
              <a:t>Abil</a:t>
            </a:r>
            <a:r>
              <a:rPr sz="2200" spc="5" dirty="0">
                <a:latin typeface="Times New Roman"/>
                <a:cs typeface="Times New Roman"/>
              </a:rPr>
              <a:t>i</a:t>
            </a:r>
            <a:r>
              <a:rPr sz="2200" dirty="0">
                <a:latin typeface="Times New Roman"/>
                <a:cs typeface="Times New Roman"/>
              </a:rPr>
              <a:t>t</a:t>
            </a:r>
            <a:r>
              <a:rPr sz="2200" spc="5" dirty="0">
                <a:latin typeface="Times New Roman"/>
                <a:cs typeface="Times New Roman"/>
              </a:rPr>
              <a:t>i</a:t>
            </a:r>
            <a:r>
              <a:rPr sz="2200" spc="-5" dirty="0">
                <a:latin typeface="Times New Roman"/>
                <a:cs typeface="Times New Roman"/>
              </a:rPr>
              <a:t>es</a:t>
            </a:r>
            <a:endParaRPr sz="2200">
              <a:latin typeface="Times New Roman"/>
              <a:cs typeface="Times New Roman"/>
            </a:endParaRPr>
          </a:p>
          <a:p>
            <a:pPr marL="12700">
              <a:lnSpc>
                <a:spcPct val="100000"/>
              </a:lnSpc>
              <a:spcBef>
                <a:spcPts val="575"/>
              </a:spcBef>
              <a:buClr>
                <a:srgbClr val="C00000"/>
              </a:buClr>
              <a:buFont typeface="Wingdings" pitchFamily="2" charset="2"/>
              <a:buChar char="ü"/>
            </a:pPr>
            <a:r>
              <a:rPr lang="en-US" sz="2200" spc="-5" dirty="0" smtClean="0">
                <a:latin typeface="Times New Roman"/>
                <a:cs typeface="Times New Roman"/>
              </a:rPr>
              <a:t>  </a:t>
            </a:r>
            <a:r>
              <a:rPr sz="2200" spc="-5" smtClean="0">
                <a:latin typeface="Times New Roman"/>
                <a:cs typeface="Times New Roman"/>
              </a:rPr>
              <a:t>After</a:t>
            </a:r>
            <a:r>
              <a:rPr sz="2200" spc="-30" smtClean="0">
                <a:latin typeface="Times New Roman"/>
                <a:cs typeface="Times New Roman"/>
              </a:rPr>
              <a:t> </a:t>
            </a:r>
            <a:r>
              <a:rPr sz="2200" dirty="0">
                <a:latin typeface="Times New Roman"/>
                <a:cs typeface="Times New Roman"/>
              </a:rPr>
              <a:t>sales</a:t>
            </a:r>
            <a:r>
              <a:rPr sz="2200" spc="-45" dirty="0">
                <a:latin typeface="Times New Roman"/>
                <a:cs typeface="Times New Roman"/>
              </a:rPr>
              <a:t> </a:t>
            </a:r>
            <a:r>
              <a:rPr sz="2200" dirty="0">
                <a:latin typeface="Times New Roman"/>
                <a:cs typeface="Times New Roman"/>
              </a:rPr>
              <a:t>service</a:t>
            </a:r>
            <a:r>
              <a:rPr sz="2200" spc="-45" dirty="0">
                <a:latin typeface="Times New Roman"/>
                <a:cs typeface="Times New Roman"/>
              </a:rPr>
              <a:t> </a:t>
            </a:r>
            <a:r>
              <a:rPr sz="2200" dirty="0">
                <a:latin typeface="Times New Roman"/>
                <a:cs typeface="Times New Roman"/>
              </a:rPr>
              <a:t>availability</a:t>
            </a:r>
            <a:endParaRPr sz="2200">
              <a:latin typeface="Times New Roman"/>
              <a:cs typeface="Times New Roman"/>
            </a:endParaRPr>
          </a:p>
          <a:p>
            <a:pPr marL="12700" marR="1797050">
              <a:lnSpc>
                <a:spcPct val="120000"/>
              </a:lnSpc>
              <a:buClr>
                <a:srgbClr val="C00000"/>
              </a:buClr>
              <a:buFont typeface="Wingdings" pitchFamily="2" charset="2"/>
              <a:buChar char="ü"/>
            </a:pPr>
            <a:r>
              <a:rPr lang="en-US" sz="2200" spc="-5" dirty="0" smtClean="0">
                <a:latin typeface="Times New Roman"/>
                <a:cs typeface="Times New Roman"/>
              </a:rPr>
              <a:t>  </a:t>
            </a:r>
            <a:r>
              <a:rPr sz="2200" spc="-5" smtClean="0">
                <a:latin typeface="Times New Roman"/>
                <a:cs typeface="Times New Roman"/>
              </a:rPr>
              <a:t>Past</a:t>
            </a:r>
            <a:r>
              <a:rPr sz="2200" spc="-90" smtClean="0">
                <a:latin typeface="Times New Roman"/>
                <a:cs typeface="Times New Roman"/>
              </a:rPr>
              <a:t> </a:t>
            </a:r>
            <a:r>
              <a:rPr sz="2200" dirty="0">
                <a:latin typeface="Times New Roman"/>
                <a:cs typeface="Times New Roman"/>
              </a:rPr>
              <a:t>experience </a:t>
            </a:r>
            <a:r>
              <a:rPr sz="2200" spc="-585" dirty="0">
                <a:latin typeface="Times New Roman"/>
                <a:cs typeface="Times New Roman"/>
              </a:rPr>
              <a:t> </a:t>
            </a:r>
            <a:r>
              <a:rPr sz="2200" dirty="0">
                <a:latin typeface="Times New Roman"/>
                <a:cs typeface="Times New Roman"/>
              </a:rPr>
              <a:t>Price</a:t>
            </a:r>
            <a:endParaRPr sz="2200">
              <a:latin typeface="Times New Roman"/>
              <a:cs typeface="Times New Roman"/>
            </a:endParaRPr>
          </a:p>
          <a:p>
            <a:pPr marL="12700">
              <a:lnSpc>
                <a:spcPct val="100000"/>
              </a:lnSpc>
              <a:spcBef>
                <a:spcPts val="580"/>
              </a:spcBef>
              <a:buClr>
                <a:srgbClr val="C00000"/>
              </a:buClr>
              <a:buFont typeface="Wingdings" pitchFamily="2" charset="2"/>
              <a:buChar char="ü"/>
            </a:pPr>
            <a:r>
              <a:rPr lang="en-US" sz="2200" spc="-5" dirty="0" smtClean="0">
                <a:latin typeface="Times New Roman"/>
                <a:cs typeface="Times New Roman"/>
              </a:rPr>
              <a:t>  </a:t>
            </a:r>
            <a:r>
              <a:rPr sz="2200" spc="-5" smtClean="0">
                <a:latin typeface="Times New Roman"/>
                <a:cs typeface="Times New Roman"/>
              </a:rPr>
              <a:t>Quality</a:t>
            </a:r>
            <a:endParaRPr sz="2200">
              <a:latin typeface="Times New Roman"/>
              <a:cs typeface="Times New Roman"/>
            </a:endParaRPr>
          </a:p>
          <a:p>
            <a:pPr marL="12700" marR="873760">
              <a:lnSpc>
                <a:spcPct val="120000"/>
              </a:lnSpc>
              <a:buClr>
                <a:srgbClr val="C00000"/>
              </a:buClr>
              <a:buFont typeface="Wingdings" pitchFamily="2" charset="2"/>
              <a:buChar char="ü"/>
            </a:pPr>
            <a:r>
              <a:rPr lang="en-US" sz="2200" dirty="0" smtClean="0">
                <a:latin typeface="Times New Roman"/>
                <a:cs typeface="Times New Roman"/>
              </a:rPr>
              <a:t>  </a:t>
            </a:r>
            <a:r>
              <a:rPr sz="2200" smtClean="0">
                <a:latin typeface="Times New Roman"/>
                <a:cs typeface="Times New Roman"/>
              </a:rPr>
              <a:t>Discounts </a:t>
            </a:r>
            <a:r>
              <a:rPr sz="2200" dirty="0">
                <a:latin typeface="Times New Roman"/>
                <a:cs typeface="Times New Roman"/>
              </a:rPr>
              <a:t>received </a:t>
            </a:r>
            <a:r>
              <a:rPr sz="2200" spc="5" dirty="0">
                <a:latin typeface="Times New Roman"/>
                <a:cs typeface="Times New Roman"/>
              </a:rPr>
              <a:t> </a:t>
            </a:r>
            <a:r>
              <a:rPr sz="2200" spc="-5" dirty="0">
                <a:latin typeface="Times New Roman"/>
                <a:cs typeface="Times New Roman"/>
              </a:rPr>
              <a:t>Promptness</a:t>
            </a:r>
            <a:r>
              <a:rPr sz="2200" spc="-45" dirty="0">
                <a:latin typeface="Times New Roman"/>
                <a:cs typeface="Times New Roman"/>
              </a:rPr>
              <a:t> </a:t>
            </a:r>
            <a:r>
              <a:rPr sz="2200" dirty="0">
                <a:latin typeface="Times New Roman"/>
                <a:cs typeface="Times New Roman"/>
              </a:rPr>
              <a:t>of</a:t>
            </a:r>
            <a:r>
              <a:rPr sz="2200" spc="-30" dirty="0">
                <a:latin typeface="Times New Roman"/>
                <a:cs typeface="Times New Roman"/>
              </a:rPr>
              <a:t> </a:t>
            </a:r>
            <a:r>
              <a:rPr sz="2200">
                <a:latin typeface="Times New Roman"/>
                <a:cs typeface="Times New Roman"/>
              </a:rPr>
              <a:t>delivery </a:t>
            </a:r>
            <a:r>
              <a:rPr sz="2200" spc="-585">
                <a:latin typeface="Times New Roman"/>
                <a:cs typeface="Times New Roman"/>
              </a:rPr>
              <a:t> </a:t>
            </a:r>
            <a:r>
              <a:rPr sz="2200" smtClean="0">
                <a:latin typeface="Times New Roman"/>
                <a:cs typeface="Times New Roman"/>
              </a:rPr>
              <a:t>Co-operation</a:t>
            </a:r>
            <a:endParaRPr lang="en-US" sz="2200" dirty="0" smtClean="0">
              <a:latin typeface="Times New Roman"/>
              <a:cs typeface="Times New Roman"/>
            </a:endParaRPr>
          </a:p>
          <a:p>
            <a:pPr marL="12700" marR="873760">
              <a:lnSpc>
                <a:spcPct val="120000"/>
              </a:lnSpc>
              <a:buClr>
                <a:srgbClr val="C00000"/>
              </a:buClr>
              <a:buFont typeface="Wingdings" pitchFamily="2" charset="2"/>
              <a:buChar char="ü"/>
            </a:pPr>
            <a:r>
              <a:rPr lang="en-US" sz="2200" dirty="0" smtClean="0">
                <a:latin typeface="Times New Roman"/>
                <a:cs typeface="Times New Roman"/>
              </a:rPr>
              <a:t>  </a:t>
            </a:r>
            <a:r>
              <a:rPr sz="2200" smtClean="0">
                <a:latin typeface="Times New Roman"/>
                <a:cs typeface="Times New Roman"/>
              </a:rPr>
              <a:t>Credit </a:t>
            </a:r>
            <a:r>
              <a:rPr sz="2200" spc="-5" dirty="0">
                <a:latin typeface="Times New Roman"/>
                <a:cs typeface="Times New Roman"/>
              </a:rPr>
              <a:t>terms </a:t>
            </a:r>
            <a:r>
              <a:rPr sz="2200" dirty="0">
                <a:latin typeface="Times New Roman"/>
                <a:cs typeface="Times New Roman"/>
              </a:rPr>
              <a:t> Installation </a:t>
            </a:r>
            <a:r>
              <a:rPr sz="2200">
                <a:latin typeface="Times New Roman"/>
                <a:cs typeface="Times New Roman"/>
              </a:rPr>
              <a:t>costs </a:t>
            </a:r>
            <a:r>
              <a:rPr sz="2200" spc="5">
                <a:latin typeface="Times New Roman"/>
                <a:cs typeface="Times New Roman"/>
              </a:rPr>
              <a:t> </a:t>
            </a:r>
            <a:r>
              <a:rPr sz="2200" smtClean="0">
                <a:latin typeface="Times New Roman"/>
                <a:cs typeface="Times New Roman"/>
              </a:rPr>
              <a:t>Financial</a:t>
            </a:r>
            <a:r>
              <a:rPr lang="en-US" sz="2200" spc="-135" dirty="0" smtClean="0">
                <a:latin typeface="Times New Roman"/>
                <a:cs typeface="Times New Roman"/>
              </a:rPr>
              <a:t> </a:t>
            </a:r>
            <a:r>
              <a:rPr sz="2200" smtClean="0">
                <a:latin typeface="Times New Roman"/>
                <a:cs typeface="Times New Roman"/>
              </a:rPr>
              <a:t>Position</a:t>
            </a:r>
            <a:endParaRPr sz="22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3710" y="461594"/>
            <a:ext cx="3119755" cy="475130"/>
          </a:xfrm>
          <a:prstGeom prst="rect">
            <a:avLst/>
          </a:prstGeom>
        </p:spPr>
        <p:txBody>
          <a:bodyPr vert="horz" wrap="square" lIns="0" tIns="13335" rIns="0" bIns="0" rtlCol="0">
            <a:spAutoFit/>
          </a:bodyPr>
          <a:lstStyle/>
          <a:p>
            <a:pPr marL="12700" algn="ctr">
              <a:lnSpc>
                <a:spcPct val="100000"/>
              </a:lnSpc>
              <a:spcBef>
                <a:spcPts val="105"/>
              </a:spcBef>
            </a:pPr>
            <a:r>
              <a:rPr sz="3000" b="1" spc="-35" dirty="0">
                <a:solidFill>
                  <a:srgbClr val="00B050"/>
                </a:solidFill>
                <a:latin typeface="Times New Roman" pitchFamily="18" charset="0"/>
                <a:cs typeface="Times New Roman" pitchFamily="18" charset="0"/>
              </a:rPr>
              <a:t>Vendor</a:t>
            </a:r>
            <a:r>
              <a:rPr sz="3000" b="1" spc="-85" dirty="0">
                <a:solidFill>
                  <a:srgbClr val="00B050"/>
                </a:solidFill>
                <a:latin typeface="Times New Roman" pitchFamily="18" charset="0"/>
                <a:cs typeface="Times New Roman" pitchFamily="18" charset="0"/>
              </a:rPr>
              <a:t> </a:t>
            </a:r>
            <a:r>
              <a:rPr sz="3000" b="1" spc="-20" dirty="0">
                <a:solidFill>
                  <a:srgbClr val="00B050"/>
                </a:solidFill>
                <a:latin typeface="Times New Roman" pitchFamily="18" charset="0"/>
                <a:cs typeface="Times New Roman" pitchFamily="18" charset="0"/>
              </a:rPr>
              <a:t>rating</a:t>
            </a:r>
          </a:p>
        </p:txBody>
      </p:sp>
      <p:sp>
        <p:nvSpPr>
          <p:cNvPr id="3" name="object 3"/>
          <p:cNvSpPr txBox="1"/>
          <p:nvPr/>
        </p:nvSpPr>
        <p:spPr>
          <a:xfrm>
            <a:off x="609600" y="1066800"/>
            <a:ext cx="7970519" cy="350737"/>
          </a:xfrm>
          <a:prstGeom prst="rect">
            <a:avLst/>
          </a:prstGeom>
        </p:spPr>
        <p:txBody>
          <a:bodyPr vert="horz" wrap="square" lIns="0" tIns="12065" rIns="0" bIns="0" rtlCol="0">
            <a:spAutoFit/>
          </a:bodyPr>
          <a:lstStyle/>
          <a:p>
            <a:pPr marL="299085" marR="5080" indent="-287020">
              <a:lnSpc>
                <a:spcPct val="100000"/>
              </a:lnSpc>
              <a:spcBef>
                <a:spcPts val="95"/>
              </a:spcBef>
            </a:pPr>
            <a:r>
              <a:rPr sz="2200" spc="-5" dirty="0">
                <a:latin typeface="Times New Roman" pitchFamily="18" charset="0"/>
                <a:cs typeface="Times New Roman" pitchFamily="18" charset="0"/>
              </a:rPr>
              <a:t>–</a:t>
            </a:r>
            <a:r>
              <a:rPr sz="2200" spc="-75" dirty="0">
                <a:latin typeface="Times New Roman" pitchFamily="18" charset="0"/>
                <a:cs typeface="Times New Roman" pitchFamily="18" charset="0"/>
              </a:rPr>
              <a:t> </a:t>
            </a:r>
            <a:r>
              <a:rPr sz="2200" spc="-10" dirty="0">
                <a:latin typeface="Times New Roman" pitchFamily="18" charset="0"/>
                <a:cs typeface="Times New Roman" pitchFamily="18" charset="0"/>
              </a:rPr>
              <a:t>The</a:t>
            </a:r>
            <a:r>
              <a:rPr sz="2200" dirty="0">
                <a:latin typeface="Times New Roman" pitchFamily="18" charset="0"/>
                <a:cs typeface="Times New Roman" pitchFamily="18" charset="0"/>
              </a:rPr>
              <a:t> </a:t>
            </a:r>
            <a:r>
              <a:rPr sz="2200" spc="-10" dirty="0">
                <a:latin typeface="Times New Roman" pitchFamily="18" charset="0"/>
                <a:cs typeface="Times New Roman" pitchFamily="18" charset="0"/>
              </a:rPr>
              <a:t>ability</a:t>
            </a:r>
            <a:r>
              <a:rPr sz="2200" spc="5" dirty="0">
                <a:latin typeface="Times New Roman" pitchFamily="18" charset="0"/>
                <a:cs typeface="Times New Roman" pitchFamily="18" charset="0"/>
              </a:rPr>
              <a:t> </a:t>
            </a:r>
            <a:r>
              <a:rPr sz="2200" spc="-20" dirty="0">
                <a:latin typeface="Times New Roman" pitchFamily="18" charset="0"/>
                <a:cs typeface="Times New Roman" pitchFamily="18" charset="0"/>
              </a:rPr>
              <a:t>to</a:t>
            </a:r>
            <a:r>
              <a:rPr sz="2200" spc="-5" dirty="0">
                <a:latin typeface="Times New Roman" pitchFamily="18" charset="0"/>
                <a:cs typeface="Times New Roman" pitchFamily="18" charset="0"/>
              </a:rPr>
              <a:t> </a:t>
            </a:r>
            <a:r>
              <a:rPr sz="2200" spc="-10" dirty="0">
                <a:latin typeface="Times New Roman" pitchFamily="18" charset="0"/>
                <a:cs typeface="Times New Roman" pitchFamily="18" charset="0"/>
              </a:rPr>
              <a:t>select</a:t>
            </a:r>
            <a:r>
              <a:rPr sz="2200" spc="20" dirty="0">
                <a:latin typeface="Times New Roman" pitchFamily="18" charset="0"/>
                <a:cs typeface="Times New Roman" pitchFamily="18" charset="0"/>
              </a:rPr>
              <a:t> </a:t>
            </a:r>
            <a:r>
              <a:rPr sz="2200" spc="-10" dirty="0">
                <a:latin typeface="Times New Roman" pitchFamily="18" charset="0"/>
                <a:cs typeface="Times New Roman" pitchFamily="18" charset="0"/>
              </a:rPr>
              <a:t>reliable</a:t>
            </a:r>
            <a:r>
              <a:rPr sz="2200" dirty="0">
                <a:latin typeface="Times New Roman" pitchFamily="18" charset="0"/>
                <a:cs typeface="Times New Roman" pitchFamily="18" charset="0"/>
              </a:rPr>
              <a:t> </a:t>
            </a:r>
            <a:r>
              <a:rPr sz="2200" spc="-15" dirty="0">
                <a:latin typeface="Times New Roman" pitchFamily="18" charset="0"/>
                <a:cs typeface="Times New Roman" pitchFamily="18" charset="0"/>
              </a:rPr>
              <a:t>vendors</a:t>
            </a:r>
            <a:r>
              <a:rPr sz="2200" spc="25" dirty="0">
                <a:latin typeface="Times New Roman" pitchFamily="18" charset="0"/>
                <a:cs typeface="Times New Roman" pitchFamily="18" charset="0"/>
              </a:rPr>
              <a:t> </a:t>
            </a:r>
            <a:r>
              <a:rPr sz="2200" spc="-5" dirty="0">
                <a:latin typeface="Times New Roman" pitchFamily="18" charset="0"/>
                <a:cs typeface="Times New Roman" pitchFamily="18" charset="0"/>
              </a:rPr>
              <a:t>is</a:t>
            </a:r>
            <a:r>
              <a:rPr sz="2200" dirty="0">
                <a:latin typeface="Times New Roman" pitchFamily="18" charset="0"/>
                <a:cs typeface="Times New Roman" pitchFamily="18" charset="0"/>
              </a:rPr>
              <a:t> </a:t>
            </a:r>
            <a:r>
              <a:rPr sz="2200" spc="-5" dirty="0">
                <a:latin typeface="Times New Roman" pitchFamily="18" charset="0"/>
                <a:cs typeface="Times New Roman" pitchFamily="18" charset="0"/>
              </a:rPr>
              <a:t>a</a:t>
            </a:r>
            <a:r>
              <a:rPr sz="2200" spc="10" dirty="0">
                <a:latin typeface="Times New Roman" pitchFamily="18" charset="0"/>
                <a:cs typeface="Times New Roman" pitchFamily="18" charset="0"/>
              </a:rPr>
              <a:t> </a:t>
            </a:r>
            <a:r>
              <a:rPr sz="2200" spc="-10" dirty="0">
                <a:latin typeface="Times New Roman" pitchFamily="18" charset="0"/>
                <a:cs typeface="Times New Roman" pitchFamily="18" charset="0"/>
              </a:rPr>
              <a:t>successful </a:t>
            </a:r>
            <a:r>
              <a:rPr sz="2200" spc="-620" dirty="0">
                <a:latin typeface="Times New Roman" pitchFamily="18" charset="0"/>
                <a:cs typeface="Times New Roman" pitchFamily="18" charset="0"/>
              </a:rPr>
              <a:t> </a:t>
            </a:r>
            <a:r>
              <a:rPr sz="2200" spc="-10" dirty="0">
                <a:latin typeface="Times New Roman" pitchFamily="18" charset="0"/>
                <a:cs typeface="Times New Roman" pitchFamily="18" charset="0"/>
              </a:rPr>
              <a:t>purchasing</a:t>
            </a:r>
            <a:r>
              <a:rPr sz="2200" spc="20" dirty="0">
                <a:latin typeface="Times New Roman" pitchFamily="18" charset="0"/>
                <a:cs typeface="Times New Roman" pitchFamily="18" charset="0"/>
              </a:rPr>
              <a:t> </a:t>
            </a:r>
            <a:r>
              <a:rPr sz="2200" spc="-5" dirty="0">
                <a:latin typeface="Times New Roman" pitchFamily="18" charset="0"/>
                <a:cs typeface="Times New Roman" pitchFamily="18" charset="0"/>
              </a:rPr>
              <a:t>action</a:t>
            </a:r>
            <a:endParaRPr sz="2200">
              <a:latin typeface="Times New Roman" pitchFamily="18" charset="0"/>
              <a:cs typeface="Times New Roman" pitchFamily="18" charset="0"/>
            </a:endParaRPr>
          </a:p>
        </p:txBody>
      </p:sp>
      <p:sp>
        <p:nvSpPr>
          <p:cNvPr id="5" name="object 2"/>
          <p:cNvSpPr txBox="1">
            <a:spLocks/>
          </p:cNvSpPr>
          <p:nvPr/>
        </p:nvSpPr>
        <p:spPr>
          <a:xfrm>
            <a:off x="609601" y="1600200"/>
            <a:ext cx="2057399" cy="321242"/>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sng" strike="noStrike" kern="0" cap="none" spc="-5" normalizeH="0" baseline="0" noProof="0" dirty="0" smtClean="0">
                <a:ln>
                  <a:noFill/>
                </a:ln>
                <a:solidFill>
                  <a:srgbClr val="00B0F0"/>
                </a:solidFill>
                <a:effectLst/>
                <a:uLnTx/>
                <a:uFillTx/>
                <a:latin typeface="Times New Roman" pitchFamily="18" charset="0"/>
                <a:ea typeface="+mj-ea"/>
                <a:cs typeface="Times New Roman" pitchFamily="18" charset="0"/>
              </a:rPr>
              <a:t>Rating</a:t>
            </a:r>
            <a:r>
              <a:rPr kumimoji="0" lang="en-US" sz="2000" b="1" i="0" u="sng" strike="noStrike" kern="0" cap="none" spc="-60" normalizeH="0" baseline="0" noProof="0" dirty="0" smtClean="0">
                <a:ln>
                  <a:noFill/>
                </a:ln>
                <a:solidFill>
                  <a:srgbClr val="00B0F0"/>
                </a:solidFill>
                <a:effectLst/>
                <a:uLnTx/>
                <a:uFillTx/>
                <a:latin typeface="Times New Roman" pitchFamily="18" charset="0"/>
                <a:ea typeface="+mj-ea"/>
                <a:cs typeface="Times New Roman" pitchFamily="18" charset="0"/>
              </a:rPr>
              <a:t> </a:t>
            </a:r>
            <a:r>
              <a:rPr kumimoji="0" lang="en-US" sz="2000" b="1" i="0" u="sng" strike="noStrike" kern="0" cap="none" spc="-40" normalizeH="0" baseline="0" noProof="0" dirty="0" smtClean="0">
                <a:ln>
                  <a:noFill/>
                </a:ln>
                <a:solidFill>
                  <a:srgbClr val="00B0F0"/>
                </a:solidFill>
                <a:effectLst/>
                <a:uLnTx/>
                <a:uFillTx/>
                <a:latin typeface="Times New Roman" pitchFamily="18" charset="0"/>
                <a:ea typeface="+mj-ea"/>
                <a:cs typeface="Times New Roman" pitchFamily="18" charset="0"/>
              </a:rPr>
              <a:t>Techniques</a:t>
            </a:r>
            <a:endParaRPr kumimoji="0" lang="en-US" sz="2000" b="1" i="0" u="sng" strike="noStrike" kern="0" cap="none" spc="-40" normalizeH="0" baseline="0" noProof="0" dirty="0">
              <a:ln>
                <a:noFill/>
              </a:ln>
              <a:solidFill>
                <a:srgbClr val="00B0F0"/>
              </a:solidFill>
              <a:effectLst/>
              <a:uLnTx/>
              <a:uFillTx/>
              <a:latin typeface="Times New Roman" pitchFamily="18" charset="0"/>
              <a:ea typeface="+mj-ea"/>
              <a:cs typeface="Times New Roman" pitchFamily="18" charset="0"/>
            </a:endParaRPr>
          </a:p>
        </p:txBody>
      </p:sp>
      <p:sp>
        <p:nvSpPr>
          <p:cNvPr id="6" name="Rectangle 5"/>
          <p:cNvSpPr/>
          <p:nvPr/>
        </p:nvSpPr>
        <p:spPr>
          <a:xfrm>
            <a:off x="1600200" y="2209800"/>
            <a:ext cx="5029200" cy="3862596"/>
          </a:xfrm>
          <a:prstGeom prst="rect">
            <a:avLst/>
          </a:prstGeom>
        </p:spPr>
        <p:txBody>
          <a:bodyPr wrap="square">
            <a:spAutoFit/>
          </a:bodyPr>
          <a:lstStyle/>
          <a:p>
            <a:pPr marL="355600" indent="-342900">
              <a:lnSpc>
                <a:spcPct val="100000"/>
              </a:lnSpc>
              <a:spcBef>
                <a:spcPts val="720"/>
              </a:spcBef>
              <a:buClr>
                <a:srgbClr val="FF0000"/>
              </a:buClr>
              <a:buFont typeface="Wingdings"/>
              <a:buChar char=""/>
              <a:tabLst>
                <a:tab pos="355600" algn="l"/>
              </a:tabLst>
            </a:pPr>
            <a:r>
              <a:rPr lang="en-US" sz="2000" spc="-5" dirty="0" smtClean="0">
                <a:latin typeface="Times New Roman"/>
                <a:cs typeface="Times New Roman"/>
              </a:rPr>
              <a:t>Categorical</a:t>
            </a:r>
            <a:r>
              <a:rPr lang="en-US" sz="2000" spc="-55" dirty="0" smtClean="0">
                <a:latin typeface="Times New Roman"/>
                <a:cs typeface="Times New Roman"/>
              </a:rPr>
              <a:t> </a:t>
            </a:r>
            <a:r>
              <a:rPr lang="en-US" sz="2000" dirty="0" smtClean="0">
                <a:latin typeface="Times New Roman"/>
                <a:cs typeface="Times New Roman"/>
              </a:rPr>
              <a:t>Plan</a:t>
            </a:r>
          </a:p>
          <a:p>
            <a:pPr marL="355600" indent="-342900">
              <a:lnSpc>
                <a:spcPct val="100000"/>
              </a:lnSpc>
              <a:spcBef>
                <a:spcPts val="625"/>
              </a:spcBef>
              <a:buClr>
                <a:srgbClr val="FF0000"/>
              </a:buClr>
              <a:buFont typeface="Wingdings"/>
              <a:buChar char=""/>
              <a:tabLst>
                <a:tab pos="355600" algn="l"/>
              </a:tabLst>
            </a:pPr>
            <a:r>
              <a:rPr lang="en-US" sz="2000" dirty="0" smtClean="0">
                <a:latin typeface="Times New Roman"/>
                <a:cs typeface="Times New Roman"/>
              </a:rPr>
              <a:t>The</a:t>
            </a:r>
            <a:r>
              <a:rPr lang="en-US" sz="2000" spc="-45" dirty="0" smtClean="0">
                <a:latin typeface="Times New Roman"/>
                <a:cs typeface="Times New Roman"/>
              </a:rPr>
              <a:t> </a:t>
            </a:r>
            <a:r>
              <a:rPr lang="en-US" sz="2000" dirty="0" smtClean="0">
                <a:latin typeface="Times New Roman"/>
                <a:cs typeface="Times New Roman"/>
              </a:rPr>
              <a:t>weighted</a:t>
            </a:r>
            <a:r>
              <a:rPr lang="en-US" sz="2000" spc="-35" dirty="0" smtClean="0">
                <a:latin typeface="Times New Roman"/>
                <a:cs typeface="Times New Roman"/>
              </a:rPr>
              <a:t> </a:t>
            </a:r>
            <a:r>
              <a:rPr lang="en-US" sz="2000" dirty="0" smtClean="0">
                <a:latin typeface="Times New Roman"/>
                <a:cs typeface="Times New Roman"/>
              </a:rPr>
              <a:t>Point</a:t>
            </a:r>
            <a:r>
              <a:rPr lang="en-US" sz="2000" spc="-30" dirty="0" smtClean="0">
                <a:latin typeface="Times New Roman"/>
                <a:cs typeface="Times New Roman"/>
              </a:rPr>
              <a:t> </a:t>
            </a:r>
            <a:r>
              <a:rPr lang="en-US" sz="2000" dirty="0" smtClean="0">
                <a:latin typeface="Times New Roman"/>
                <a:cs typeface="Times New Roman"/>
              </a:rPr>
              <a:t>Plan</a:t>
            </a:r>
          </a:p>
          <a:p>
            <a:pPr marL="355600" indent="-342900">
              <a:lnSpc>
                <a:spcPct val="100000"/>
              </a:lnSpc>
              <a:spcBef>
                <a:spcPts val="630"/>
              </a:spcBef>
              <a:buClr>
                <a:srgbClr val="FF0000"/>
              </a:buClr>
              <a:buFont typeface="Wingdings"/>
              <a:buChar char=""/>
              <a:tabLst>
                <a:tab pos="355600" algn="l"/>
              </a:tabLst>
            </a:pPr>
            <a:r>
              <a:rPr lang="en-US" sz="2000" spc="-5" dirty="0" smtClean="0">
                <a:latin typeface="Times New Roman"/>
                <a:cs typeface="Times New Roman"/>
              </a:rPr>
              <a:t>Critical</a:t>
            </a:r>
            <a:r>
              <a:rPr lang="en-US" sz="2000" spc="-35" dirty="0" smtClean="0">
                <a:latin typeface="Times New Roman"/>
                <a:cs typeface="Times New Roman"/>
              </a:rPr>
              <a:t> </a:t>
            </a:r>
            <a:r>
              <a:rPr lang="en-US" sz="2000" dirty="0" smtClean="0">
                <a:latin typeface="Times New Roman"/>
                <a:cs typeface="Times New Roman"/>
              </a:rPr>
              <a:t>Incidents</a:t>
            </a:r>
            <a:r>
              <a:rPr lang="en-US" sz="2000" spc="-45" dirty="0" smtClean="0">
                <a:latin typeface="Times New Roman"/>
                <a:cs typeface="Times New Roman"/>
              </a:rPr>
              <a:t> </a:t>
            </a:r>
            <a:r>
              <a:rPr lang="en-US" sz="2000" dirty="0" smtClean="0">
                <a:latin typeface="Times New Roman"/>
                <a:cs typeface="Times New Roman"/>
              </a:rPr>
              <a:t>Method</a:t>
            </a:r>
          </a:p>
          <a:p>
            <a:pPr marL="355600" indent="-342900">
              <a:lnSpc>
                <a:spcPct val="100000"/>
              </a:lnSpc>
              <a:spcBef>
                <a:spcPts val="620"/>
              </a:spcBef>
              <a:buClr>
                <a:srgbClr val="FF0000"/>
              </a:buClr>
              <a:buFont typeface="Wingdings"/>
              <a:buChar char=""/>
              <a:tabLst>
                <a:tab pos="355600" algn="l"/>
              </a:tabLst>
            </a:pPr>
            <a:r>
              <a:rPr lang="en-US" sz="2000" dirty="0" smtClean="0">
                <a:latin typeface="Times New Roman"/>
                <a:cs typeface="Times New Roman"/>
              </a:rPr>
              <a:t>Checklist</a:t>
            </a:r>
            <a:r>
              <a:rPr lang="en-US" sz="2000" spc="-65" dirty="0" smtClean="0">
                <a:latin typeface="Times New Roman"/>
                <a:cs typeface="Times New Roman"/>
              </a:rPr>
              <a:t> </a:t>
            </a:r>
            <a:r>
              <a:rPr lang="en-US" sz="2000" dirty="0" smtClean="0">
                <a:latin typeface="Times New Roman"/>
                <a:cs typeface="Times New Roman"/>
              </a:rPr>
              <a:t>System</a:t>
            </a:r>
          </a:p>
          <a:p>
            <a:pPr marL="1442085" lvl="2" indent="-515620">
              <a:spcBef>
                <a:spcPts val="625"/>
              </a:spcBef>
              <a:buClr>
                <a:srgbClr val="FF0000"/>
              </a:buClr>
              <a:buAutoNum type="alphaUcPeriod"/>
              <a:tabLst>
                <a:tab pos="527685" algn="l"/>
                <a:tab pos="528320" algn="l"/>
              </a:tabLst>
            </a:pPr>
            <a:r>
              <a:rPr lang="en-US" sz="2000" spc="-5" dirty="0" smtClean="0">
                <a:latin typeface="Times New Roman"/>
                <a:cs typeface="Times New Roman"/>
              </a:rPr>
              <a:t>Reliability</a:t>
            </a:r>
            <a:endParaRPr lang="en-US" sz="2000" dirty="0" smtClean="0">
              <a:latin typeface="Times New Roman"/>
              <a:cs typeface="Times New Roman"/>
            </a:endParaRPr>
          </a:p>
          <a:p>
            <a:pPr marL="1442085" lvl="2" indent="-515620">
              <a:spcBef>
                <a:spcPts val="625"/>
              </a:spcBef>
              <a:buClr>
                <a:srgbClr val="FF0000"/>
              </a:buClr>
              <a:buAutoNum type="alphaUcPeriod"/>
              <a:tabLst>
                <a:tab pos="527685" algn="l"/>
                <a:tab pos="528320" algn="l"/>
              </a:tabLst>
            </a:pPr>
            <a:r>
              <a:rPr lang="en-US" sz="2000" spc="-20" dirty="0" smtClean="0">
                <a:latin typeface="Times New Roman"/>
                <a:cs typeface="Times New Roman"/>
              </a:rPr>
              <a:t>Technical</a:t>
            </a:r>
            <a:r>
              <a:rPr lang="en-US" sz="2000" spc="-75" dirty="0" smtClean="0">
                <a:latin typeface="Times New Roman"/>
                <a:cs typeface="Times New Roman"/>
              </a:rPr>
              <a:t> </a:t>
            </a:r>
            <a:r>
              <a:rPr lang="en-US" sz="2000" spc="-5" dirty="0" smtClean="0">
                <a:latin typeface="Times New Roman"/>
                <a:cs typeface="Times New Roman"/>
              </a:rPr>
              <a:t>capabilities</a:t>
            </a:r>
            <a:endParaRPr lang="en-US" sz="2000" dirty="0" smtClean="0">
              <a:latin typeface="Times New Roman"/>
              <a:cs typeface="Times New Roman"/>
            </a:endParaRPr>
          </a:p>
          <a:p>
            <a:pPr marL="1442085" lvl="2" indent="-515620">
              <a:spcBef>
                <a:spcPts val="625"/>
              </a:spcBef>
              <a:buClr>
                <a:srgbClr val="FF0000"/>
              </a:buClr>
              <a:buAutoNum type="alphaUcPeriod"/>
              <a:tabLst>
                <a:tab pos="527685" algn="l"/>
                <a:tab pos="528320" algn="l"/>
              </a:tabLst>
            </a:pPr>
            <a:r>
              <a:rPr lang="en-US" sz="2000" spc="-10" dirty="0" smtClean="0">
                <a:latin typeface="Times New Roman"/>
                <a:cs typeface="Times New Roman"/>
              </a:rPr>
              <a:t>After-</a:t>
            </a:r>
            <a:r>
              <a:rPr lang="en-US" sz="2000" spc="-45" dirty="0" smtClean="0">
                <a:latin typeface="Times New Roman"/>
                <a:cs typeface="Times New Roman"/>
              </a:rPr>
              <a:t> </a:t>
            </a:r>
            <a:r>
              <a:rPr lang="en-US" sz="2000" spc="-5" dirty="0" smtClean="0">
                <a:latin typeface="Times New Roman"/>
                <a:cs typeface="Times New Roman"/>
              </a:rPr>
              <a:t>sale</a:t>
            </a:r>
            <a:r>
              <a:rPr lang="en-US" sz="2000" spc="-20" dirty="0" smtClean="0">
                <a:latin typeface="Times New Roman"/>
                <a:cs typeface="Times New Roman"/>
              </a:rPr>
              <a:t> </a:t>
            </a:r>
            <a:r>
              <a:rPr lang="en-US" sz="2000" spc="-5" dirty="0" smtClean="0">
                <a:latin typeface="Times New Roman"/>
                <a:cs typeface="Times New Roman"/>
              </a:rPr>
              <a:t>service</a:t>
            </a:r>
            <a:endParaRPr lang="en-US" sz="2000" dirty="0" smtClean="0">
              <a:latin typeface="Times New Roman"/>
              <a:cs typeface="Times New Roman"/>
            </a:endParaRPr>
          </a:p>
          <a:p>
            <a:pPr marL="1442085" lvl="2" indent="-515620">
              <a:spcBef>
                <a:spcPts val="625"/>
              </a:spcBef>
              <a:buClr>
                <a:srgbClr val="FF0000"/>
              </a:buClr>
              <a:buAutoNum type="alphaUcPeriod"/>
              <a:tabLst>
                <a:tab pos="527685" algn="l"/>
                <a:tab pos="528320" algn="l"/>
              </a:tabLst>
            </a:pPr>
            <a:r>
              <a:rPr lang="en-US" sz="2000" spc="-20" dirty="0" smtClean="0">
                <a:latin typeface="Times New Roman"/>
                <a:cs typeface="Times New Roman"/>
              </a:rPr>
              <a:t>Availability</a:t>
            </a:r>
            <a:endParaRPr lang="en-US" sz="2000" dirty="0" smtClean="0">
              <a:latin typeface="Times New Roman"/>
              <a:cs typeface="Times New Roman"/>
            </a:endParaRPr>
          </a:p>
          <a:p>
            <a:pPr marL="1442085" lvl="2" indent="-515620">
              <a:spcBef>
                <a:spcPts val="625"/>
              </a:spcBef>
              <a:buClr>
                <a:srgbClr val="FF0000"/>
              </a:buClr>
              <a:buAutoNum type="alphaUcPeriod"/>
              <a:tabLst>
                <a:tab pos="527685" algn="l"/>
                <a:tab pos="528320" algn="l"/>
              </a:tabLst>
            </a:pPr>
            <a:r>
              <a:rPr lang="en-US" sz="2000" dirty="0" smtClean="0">
                <a:latin typeface="Times New Roman"/>
                <a:cs typeface="Times New Roman"/>
              </a:rPr>
              <a:t>Buying</a:t>
            </a:r>
            <a:r>
              <a:rPr lang="en-US" sz="2000" spc="-55" dirty="0" smtClean="0">
                <a:latin typeface="Times New Roman"/>
                <a:cs typeface="Times New Roman"/>
              </a:rPr>
              <a:t> </a:t>
            </a:r>
            <a:r>
              <a:rPr lang="en-US" sz="2000" dirty="0" smtClean="0">
                <a:latin typeface="Times New Roman"/>
                <a:cs typeface="Times New Roman"/>
              </a:rPr>
              <a:t>Convenience</a:t>
            </a:r>
          </a:p>
          <a:p>
            <a:pPr marL="1442085" lvl="2" indent="-515620">
              <a:spcBef>
                <a:spcPts val="625"/>
              </a:spcBef>
              <a:buClr>
                <a:srgbClr val="FF0000"/>
              </a:buClr>
              <a:buAutoNum type="alphaUcPeriod"/>
              <a:tabLst>
                <a:tab pos="527685" algn="l"/>
                <a:tab pos="528320" algn="l"/>
              </a:tabLst>
            </a:pPr>
            <a:r>
              <a:rPr lang="en-US" sz="2000" spc="-5" dirty="0" smtClean="0">
                <a:latin typeface="Times New Roman"/>
                <a:cs typeface="Times New Roman"/>
              </a:rPr>
              <a:t>Sales</a:t>
            </a:r>
            <a:r>
              <a:rPr lang="en-US" sz="2000" spc="-40" dirty="0" smtClean="0">
                <a:latin typeface="Times New Roman"/>
                <a:cs typeface="Times New Roman"/>
              </a:rPr>
              <a:t> </a:t>
            </a:r>
            <a:r>
              <a:rPr lang="en-US" sz="2000" spc="-5" dirty="0" smtClean="0">
                <a:latin typeface="Times New Roman"/>
                <a:cs typeface="Times New Roman"/>
              </a:rPr>
              <a:t>assistance</a:t>
            </a:r>
            <a:endParaRPr lang="en-US" sz="2000" dirty="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6479" y="591670"/>
            <a:ext cx="4511040" cy="475130"/>
          </a:xfrm>
          <a:prstGeom prst="rect">
            <a:avLst/>
          </a:prstGeom>
        </p:spPr>
        <p:txBody>
          <a:bodyPr vert="horz" wrap="square" lIns="0" tIns="13335" rIns="0" bIns="0" rtlCol="0">
            <a:spAutoFit/>
          </a:bodyPr>
          <a:lstStyle/>
          <a:p>
            <a:pPr marL="14604" algn="ctr">
              <a:lnSpc>
                <a:spcPct val="100000"/>
              </a:lnSpc>
              <a:spcBef>
                <a:spcPts val="105"/>
              </a:spcBef>
            </a:pPr>
            <a:r>
              <a:rPr sz="3000" b="1" spc="-10" dirty="0">
                <a:solidFill>
                  <a:srgbClr val="00B050"/>
                </a:solidFill>
                <a:latin typeface="Times New Roman" pitchFamily="18" charset="0"/>
                <a:cs typeface="Times New Roman" pitchFamily="18" charset="0"/>
              </a:rPr>
              <a:t>Ethics</a:t>
            </a:r>
            <a:r>
              <a:rPr sz="3000" b="1" spc="-25" dirty="0">
                <a:solidFill>
                  <a:srgbClr val="00B050"/>
                </a:solidFill>
                <a:latin typeface="Times New Roman" pitchFamily="18" charset="0"/>
                <a:cs typeface="Times New Roman" pitchFamily="18" charset="0"/>
              </a:rPr>
              <a:t> </a:t>
            </a:r>
            <a:r>
              <a:rPr sz="3000" b="1" spc="-10" dirty="0">
                <a:solidFill>
                  <a:srgbClr val="00B050"/>
                </a:solidFill>
                <a:latin typeface="Times New Roman" pitchFamily="18" charset="0"/>
                <a:cs typeface="Times New Roman" pitchFamily="18" charset="0"/>
              </a:rPr>
              <a:t>in </a:t>
            </a:r>
            <a:r>
              <a:rPr sz="3000" b="1" spc="-5" dirty="0">
                <a:solidFill>
                  <a:srgbClr val="00B050"/>
                </a:solidFill>
                <a:latin typeface="Times New Roman" pitchFamily="18" charset="0"/>
                <a:cs typeface="Times New Roman" pitchFamily="18" charset="0"/>
              </a:rPr>
              <a:t>Purchasing</a:t>
            </a:r>
          </a:p>
        </p:txBody>
      </p:sp>
      <p:sp>
        <p:nvSpPr>
          <p:cNvPr id="3" name="object 3"/>
          <p:cNvSpPr txBox="1"/>
          <p:nvPr/>
        </p:nvSpPr>
        <p:spPr>
          <a:xfrm>
            <a:off x="762000" y="1287918"/>
            <a:ext cx="7696200" cy="4122282"/>
          </a:xfrm>
          <a:prstGeom prst="rect">
            <a:avLst/>
          </a:prstGeom>
        </p:spPr>
        <p:txBody>
          <a:bodyPr vert="horz" wrap="square" lIns="0" tIns="13335" rIns="0" bIns="0" rtlCol="0">
            <a:spAutoFit/>
          </a:bodyPr>
          <a:lstStyle/>
          <a:p>
            <a:pPr marL="355600" marR="397510" indent="-342900" algn="just">
              <a:lnSpc>
                <a:spcPct val="100000"/>
              </a:lnSpc>
              <a:spcBef>
                <a:spcPts val="105"/>
              </a:spcBef>
              <a:buClr>
                <a:srgbClr val="FF0000"/>
              </a:buClr>
              <a:buFont typeface="Wingdings" pitchFamily="2" charset="2"/>
              <a:buChar char="v"/>
              <a:tabLst>
                <a:tab pos="354965" algn="l"/>
                <a:tab pos="355600" algn="l"/>
              </a:tabLst>
            </a:pPr>
            <a:r>
              <a:rPr sz="2200" dirty="0">
                <a:latin typeface="Times New Roman"/>
                <a:cs typeface="Times New Roman"/>
              </a:rPr>
              <a:t>Ethics</a:t>
            </a:r>
            <a:r>
              <a:rPr sz="2200" spc="-25" dirty="0">
                <a:latin typeface="Times New Roman"/>
                <a:cs typeface="Times New Roman"/>
              </a:rPr>
              <a:t> </a:t>
            </a:r>
            <a:r>
              <a:rPr sz="2200" dirty="0">
                <a:latin typeface="Times New Roman"/>
                <a:cs typeface="Times New Roman"/>
              </a:rPr>
              <a:t>is</a:t>
            </a:r>
            <a:r>
              <a:rPr sz="2200" spc="-5" dirty="0">
                <a:latin typeface="Times New Roman"/>
                <a:cs typeface="Times New Roman"/>
              </a:rPr>
              <a:t> segment</a:t>
            </a:r>
            <a:r>
              <a:rPr sz="2200" dirty="0">
                <a:latin typeface="Times New Roman"/>
                <a:cs typeface="Times New Roman"/>
              </a:rPr>
              <a:t> of</a:t>
            </a:r>
            <a:r>
              <a:rPr sz="2200" spc="-15" dirty="0">
                <a:latin typeface="Times New Roman"/>
                <a:cs typeface="Times New Roman"/>
              </a:rPr>
              <a:t> </a:t>
            </a:r>
            <a:r>
              <a:rPr sz="2200" dirty="0">
                <a:latin typeface="Times New Roman"/>
                <a:cs typeface="Times New Roman"/>
              </a:rPr>
              <a:t>philosophy</a:t>
            </a:r>
            <a:r>
              <a:rPr sz="2200" spc="-30" dirty="0">
                <a:latin typeface="Times New Roman"/>
                <a:cs typeface="Times New Roman"/>
              </a:rPr>
              <a:t> </a:t>
            </a:r>
            <a:r>
              <a:rPr sz="2200" dirty="0">
                <a:latin typeface="Times New Roman"/>
                <a:cs typeface="Times New Roman"/>
              </a:rPr>
              <a:t>concerned</a:t>
            </a:r>
            <a:r>
              <a:rPr sz="2200" spc="-35" dirty="0">
                <a:latin typeface="Times New Roman"/>
                <a:cs typeface="Times New Roman"/>
              </a:rPr>
              <a:t> </a:t>
            </a:r>
            <a:r>
              <a:rPr sz="2200" dirty="0">
                <a:latin typeface="Times New Roman"/>
                <a:cs typeface="Times New Roman"/>
              </a:rPr>
              <a:t>with</a:t>
            </a:r>
            <a:r>
              <a:rPr sz="2200" spc="-15" dirty="0">
                <a:latin typeface="Times New Roman"/>
                <a:cs typeface="Times New Roman"/>
              </a:rPr>
              <a:t> </a:t>
            </a:r>
            <a:r>
              <a:rPr sz="2200" dirty="0">
                <a:latin typeface="Times New Roman"/>
                <a:cs typeface="Times New Roman"/>
              </a:rPr>
              <a:t>values</a:t>
            </a:r>
            <a:r>
              <a:rPr sz="2200" spc="-10" dirty="0">
                <a:latin typeface="Times New Roman"/>
                <a:cs typeface="Times New Roman"/>
              </a:rPr>
              <a:t> </a:t>
            </a:r>
            <a:r>
              <a:rPr sz="2200" dirty="0">
                <a:latin typeface="Times New Roman"/>
                <a:cs typeface="Times New Roman"/>
              </a:rPr>
              <a:t>of </a:t>
            </a:r>
            <a:r>
              <a:rPr sz="2200" spc="-635" dirty="0">
                <a:latin typeface="Times New Roman"/>
                <a:cs typeface="Times New Roman"/>
              </a:rPr>
              <a:t> </a:t>
            </a:r>
            <a:r>
              <a:rPr sz="2200" dirty="0">
                <a:latin typeface="Times New Roman"/>
                <a:cs typeface="Times New Roman"/>
              </a:rPr>
              <a:t>human</a:t>
            </a:r>
            <a:r>
              <a:rPr sz="2200" spc="-30" dirty="0">
                <a:latin typeface="Times New Roman"/>
                <a:cs typeface="Times New Roman"/>
              </a:rPr>
              <a:t> </a:t>
            </a:r>
            <a:r>
              <a:rPr sz="2200" dirty="0">
                <a:latin typeface="Times New Roman"/>
                <a:cs typeface="Times New Roman"/>
              </a:rPr>
              <a:t>conduct.</a:t>
            </a:r>
            <a:endParaRPr sz="2200">
              <a:latin typeface="Times New Roman"/>
              <a:cs typeface="Times New Roman"/>
            </a:endParaRPr>
          </a:p>
          <a:p>
            <a:pPr marL="355600" marR="559435" indent="-342900" algn="just">
              <a:lnSpc>
                <a:spcPct val="100000"/>
              </a:lnSpc>
              <a:spcBef>
                <a:spcPts val="625"/>
              </a:spcBef>
              <a:buClr>
                <a:srgbClr val="FF0000"/>
              </a:buClr>
              <a:buFont typeface="Wingdings" pitchFamily="2" charset="2"/>
              <a:buChar char="v"/>
              <a:tabLst>
                <a:tab pos="354965" algn="l"/>
                <a:tab pos="355600" algn="l"/>
              </a:tabLst>
            </a:pPr>
            <a:r>
              <a:rPr sz="2200" dirty="0">
                <a:latin typeface="Times New Roman"/>
                <a:cs typeface="Times New Roman"/>
              </a:rPr>
              <a:t>the</a:t>
            </a:r>
            <a:r>
              <a:rPr sz="2200" spc="-20" dirty="0">
                <a:latin typeface="Times New Roman"/>
                <a:cs typeface="Times New Roman"/>
              </a:rPr>
              <a:t> </a:t>
            </a:r>
            <a:r>
              <a:rPr sz="2200" spc="-5" dirty="0">
                <a:latin typeface="Times New Roman"/>
                <a:cs typeface="Times New Roman"/>
              </a:rPr>
              <a:t>term ethics refers</a:t>
            </a:r>
            <a:r>
              <a:rPr sz="2200" spc="-10" dirty="0">
                <a:latin typeface="Times New Roman"/>
                <a:cs typeface="Times New Roman"/>
              </a:rPr>
              <a:t> </a:t>
            </a:r>
            <a:r>
              <a:rPr sz="2200" dirty="0">
                <a:latin typeface="Times New Roman"/>
                <a:cs typeface="Times New Roman"/>
              </a:rPr>
              <a:t>to a</a:t>
            </a:r>
            <a:r>
              <a:rPr sz="2200" spc="-5" dirty="0">
                <a:latin typeface="Times New Roman"/>
                <a:cs typeface="Times New Roman"/>
              </a:rPr>
              <a:t> </a:t>
            </a:r>
            <a:r>
              <a:rPr sz="2200" dirty="0">
                <a:latin typeface="Times New Roman"/>
                <a:cs typeface="Times New Roman"/>
              </a:rPr>
              <a:t>code</a:t>
            </a:r>
            <a:r>
              <a:rPr sz="2200" spc="-20" dirty="0">
                <a:latin typeface="Times New Roman"/>
                <a:cs typeface="Times New Roman"/>
              </a:rPr>
              <a:t> </a:t>
            </a:r>
            <a:r>
              <a:rPr sz="2200" dirty="0">
                <a:latin typeface="Times New Roman"/>
                <a:cs typeface="Times New Roman"/>
              </a:rPr>
              <a:t>of</a:t>
            </a:r>
            <a:r>
              <a:rPr sz="2200" spc="5" dirty="0">
                <a:latin typeface="Times New Roman"/>
                <a:cs typeface="Times New Roman"/>
              </a:rPr>
              <a:t> </a:t>
            </a:r>
            <a:r>
              <a:rPr sz="2200" dirty="0">
                <a:latin typeface="Times New Roman"/>
                <a:cs typeface="Times New Roman"/>
              </a:rPr>
              <a:t>conduct</a:t>
            </a:r>
            <a:r>
              <a:rPr sz="2200" spc="-40" dirty="0">
                <a:latin typeface="Times New Roman"/>
                <a:cs typeface="Times New Roman"/>
              </a:rPr>
              <a:t> </a:t>
            </a:r>
            <a:r>
              <a:rPr sz="2200" dirty="0">
                <a:latin typeface="Times New Roman"/>
                <a:cs typeface="Times New Roman"/>
              </a:rPr>
              <a:t>that guides</a:t>
            </a:r>
            <a:r>
              <a:rPr sz="2200" spc="-35" dirty="0">
                <a:latin typeface="Times New Roman"/>
                <a:cs typeface="Times New Roman"/>
              </a:rPr>
              <a:t> </a:t>
            </a:r>
            <a:r>
              <a:rPr sz="2200" dirty="0">
                <a:latin typeface="Times New Roman"/>
                <a:cs typeface="Times New Roman"/>
              </a:rPr>
              <a:t>an </a:t>
            </a:r>
            <a:r>
              <a:rPr sz="2200" spc="-635" dirty="0">
                <a:latin typeface="Times New Roman"/>
                <a:cs typeface="Times New Roman"/>
              </a:rPr>
              <a:t> </a:t>
            </a:r>
            <a:r>
              <a:rPr sz="2200" dirty="0">
                <a:latin typeface="Times New Roman"/>
                <a:cs typeface="Times New Roman"/>
              </a:rPr>
              <a:t>individual</a:t>
            </a:r>
            <a:r>
              <a:rPr sz="2200" spc="-55" dirty="0">
                <a:latin typeface="Times New Roman"/>
                <a:cs typeface="Times New Roman"/>
              </a:rPr>
              <a:t> </a:t>
            </a:r>
            <a:r>
              <a:rPr sz="2200" dirty="0">
                <a:latin typeface="Times New Roman"/>
                <a:cs typeface="Times New Roman"/>
              </a:rPr>
              <a:t>in </a:t>
            </a:r>
            <a:r>
              <a:rPr sz="2200" spc="-5" dirty="0">
                <a:latin typeface="Times New Roman"/>
                <a:cs typeface="Times New Roman"/>
              </a:rPr>
              <a:t>dealing </a:t>
            </a:r>
            <a:r>
              <a:rPr sz="2200" dirty="0">
                <a:latin typeface="Times New Roman"/>
                <a:cs typeface="Times New Roman"/>
              </a:rPr>
              <a:t>with </a:t>
            </a:r>
            <a:r>
              <a:rPr sz="2200">
                <a:latin typeface="Times New Roman"/>
                <a:cs typeface="Times New Roman"/>
              </a:rPr>
              <a:t>others</a:t>
            </a:r>
            <a:r>
              <a:rPr sz="2200" smtClean="0">
                <a:latin typeface="Times New Roman"/>
                <a:cs typeface="Times New Roman"/>
              </a:rPr>
              <a:t>.</a:t>
            </a:r>
            <a:endParaRPr lang="en-US" sz="2200" dirty="0" smtClean="0">
              <a:latin typeface="Times New Roman"/>
              <a:cs typeface="Times New Roman"/>
            </a:endParaRPr>
          </a:p>
          <a:p>
            <a:pPr marL="355600" marR="559435" indent="-342900" algn="just">
              <a:lnSpc>
                <a:spcPct val="100000"/>
              </a:lnSpc>
              <a:spcBef>
                <a:spcPts val="625"/>
              </a:spcBef>
              <a:buClr>
                <a:srgbClr val="FF0000"/>
              </a:buClr>
              <a:tabLst>
                <a:tab pos="354965" algn="l"/>
                <a:tab pos="355600" algn="l"/>
              </a:tabLst>
            </a:pPr>
            <a:endParaRPr sz="2200">
              <a:latin typeface="Times New Roman"/>
              <a:cs typeface="Times New Roman"/>
            </a:endParaRPr>
          </a:p>
          <a:p>
            <a:pPr marL="12700" algn="just">
              <a:lnSpc>
                <a:spcPct val="100000"/>
              </a:lnSpc>
              <a:spcBef>
                <a:spcPts val="625"/>
              </a:spcBef>
            </a:pPr>
            <a:r>
              <a:rPr sz="2200" b="1" spc="-35" dirty="0">
                <a:solidFill>
                  <a:srgbClr val="00B0F0"/>
                </a:solidFill>
                <a:latin typeface="Times New Roman"/>
                <a:cs typeface="Times New Roman"/>
              </a:rPr>
              <a:t>Ways</a:t>
            </a:r>
            <a:r>
              <a:rPr sz="2200" b="1" spc="-45" dirty="0">
                <a:solidFill>
                  <a:srgbClr val="00B0F0"/>
                </a:solidFill>
                <a:latin typeface="Times New Roman"/>
                <a:cs typeface="Times New Roman"/>
              </a:rPr>
              <a:t> </a:t>
            </a:r>
            <a:r>
              <a:rPr sz="2200" b="1" dirty="0">
                <a:solidFill>
                  <a:srgbClr val="00B0F0"/>
                </a:solidFill>
                <a:latin typeface="Times New Roman"/>
                <a:cs typeface="Times New Roman"/>
              </a:rPr>
              <a:t>to</a:t>
            </a:r>
            <a:r>
              <a:rPr sz="2200" b="1" spc="-20" dirty="0">
                <a:solidFill>
                  <a:srgbClr val="00B0F0"/>
                </a:solidFill>
                <a:latin typeface="Times New Roman"/>
                <a:cs typeface="Times New Roman"/>
              </a:rPr>
              <a:t> </a:t>
            </a:r>
            <a:r>
              <a:rPr sz="2200" b="1" dirty="0">
                <a:solidFill>
                  <a:srgbClr val="00B0F0"/>
                </a:solidFill>
                <a:latin typeface="Times New Roman"/>
                <a:cs typeface="Times New Roman"/>
              </a:rPr>
              <a:t>achieving</a:t>
            </a:r>
            <a:r>
              <a:rPr sz="2200" b="1" spc="-15" dirty="0">
                <a:solidFill>
                  <a:srgbClr val="00B0F0"/>
                </a:solidFill>
                <a:latin typeface="Times New Roman"/>
                <a:cs typeface="Times New Roman"/>
              </a:rPr>
              <a:t> </a:t>
            </a:r>
            <a:r>
              <a:rPr sz="2200" b="1" dirty="0">
                <a:solidFill>
                  <a:srgbClr val="00B0F0"/>
                </a:solidFill>
                <a:latin typeface="Times New Roman"/>
                <a:cs typeface="Times New Roman"/>
              </a:rPr>
              <a:t>Ethical</a:t>
            </a:r>
            <a:r>
              <a:rPr sz="2200" b="1" spc="-10" dirty="0">
                <a:solidFill>
                  <a:srgbClr val="00B0F0"/>
                </a:solidFill>
                <a:latin typeface="Times New Roman"/>
                <a:cs typeface="Times New Roman"/>
              </a:rPr>
              <a:t> </a:t>
            </a:r>
            <a:r>
              <a:rPr sz="2200" b="1" dirty="0">
                <a:solidFill>
                  <a:srgbClr val="00B0F0"/>
                </a:solidFill>
                <a:latin typeface="Times New Roman"/>
                <a:cs typeface="Times New Roman"/>
              </a:rPr>
              <a:t>Behaviour</a:t>
            </a:r>
            <a:endParaRPr sz="2200">
              <a:solidFill>
                <a:srgbClr val="00B0F0"/>
              </a:solidFill>
              <a:latin typeface="Times New Roman"/>
              <a:cs typeface="Times New Roman"/>
            </a:endParaRPr>
          </a:p>
          <a:p>
            <a:pPr marL="812800" marR="469900" lvl="1" indent="-342900" algn="just">
              <a:spcBef>
                <a:spcPts val="620"/>
              </a:spcBef>
              <a:buClr>
                <a:srgbClr val="FF0000"/>
              </a:buClr>
              <a:buFont typeface="Wingdings"/>
              <a:buChar char=""/>
              <a:tabLst>
                <a:tab pos="355600" algn="l"/>
              </a:tabLst>
            </a:pPr>
            <a:r>
              <a:rPr sz="2200" spc="-5" dirty="0">
                <a:latin typeface="Times New Roman"/>
                <a:cs typeface="Times New Roman"/>
              </a:rPr>
              <a:t>Definite </a:t>
            </a:r>
            <a:r>
              <a:rPr sz="2200" dirty="0">
                <a:latin typeface="Times New Roman"/>
                <a:cs typeface="Times New Roman"/>
              </a:rPr>
              <a:t>polices on </a:t>
            </a:r>
            <a:r>
              <a:rPr sz="2200" spc="-5" dirty="0">
                <a:latin typeface="Times New Roman"/>
                <a:cs typeface="Times New Roman"/>
              </a:rPr>
              <a:t>all matters </a:t>
            </a:r>
            <a:r>
              <a:rPr sz="2200" dirty="0">
                <a:latin typeface="Times New Roman"/>
                <a:cs typeface="Times New Roman"/>
              </a:rPr>
              <a:t>involving </a:t>
            </a:r>
            <a:r>
              <a:rPr sz="2200" spc="-5" dirty="0">
                <a:latin typeface="Times New Roman"/>
                <a:cs typeface="Times New Roman"/>
              </a:rPr>
              <a:t>ethics </a:t>
            </a:r>
            <a:r>
              <a:rPr sz="2200" dirty="0">
                <a:latin typeface="Times New Roman"/>
                <a:cs typeface="Times New Roman"/>
              </a:rPr>
              <a:t>should be </a:t>
            </a:r>
            <a:r>
              <a:rPr sz="2200" spc="-635" dirty="0">
                <a:latin typeface="Times New Roman"/>
                <a:cs typeface="Times New Roman"/>
              </a:rPr>
              <a:t> </a:t>
            </a:r>
            <a:r>
              <a:rPr sz="2200" spc="-5" dirty="0">
                <a:latin typeface="Times New Roman"/>
                <a:cs typeface="Times New Roman"/>
              </a:rPr>
              <a:t>formulated</a:t>
            </a:r>
            <a:endParaRPr sz="2200">
              <a:latin typeface="Times New Roman"/>
              <a:cs typeface="Times New Roman"/>
            </a:endParaRPr>
          </a:p>
          <a:p>
            <a:pPr marL="812800" lvl="1" indent="-342900" algn="just">
              <a:spcBef>
                <a:spcPts val="630"/>
              </a:spcBef>
              <a:buClr>
                <a:srgbClr val="FF0000"/>
              </a:buClr>
              <a:buFont typeface="Wingdings"/>
              <a:buChar char=""/>
              <a:tabLst>
                <a:tab pos="355600" algn="l"/>
              </a:tabLst>
            </a:pPr>
            <a:r>
              <a:rPr sz="2200" dirty="0">
                <a:latin typeface="Times New Roman"/>
                <a:cs typeface="Times New Roman"/>
              </a:rPr>
              <a:t>An</a:t>
            </a:r>
            <a:r>
              <a:rPr sz="2200" spc="-20" dirty="0">
                <a:latin typeface="Times New Roman"/>
                <a:cs typeface="Times New Roman"/>
              </a:rPr>
              <a:t> </a:t>
            </a:r>
            <a:r>
              <a:rPr sz="2200" spc="-5" dirty="0">
                <a:latin typeface="Times New Roman"/>
                <a:cs typeface="Times New Roman"/>
              </a:rPr>
              <a:t>attempt</a:t>
            </a:r>
            <a:r>
              <a:rPr sz="2200" spc="5" dirty="0">
                <a:latin typeface="Times New Roman"/>
                <a:cs typeface="Times New Roman"/>
              </a:rPr>
              <a:t> </a:t>
            </a:r>
            <a:r>
              <a:rPr sz="2200" dirty="0">
                <a:latin typeface="Times New Roman"/>
                <a:cs typeface="Times New Roman"/>
              </a:rPr>
              <a:t>should</a:t>
            </a:r>
            <a:r>
              <a:rPr sz="2200" spc="-25" dirty="0">
                <a:latin typeface="Times New Roman"/>
                <a:cs typeface="Times New Roman"/>
              </a:rPr>
              <a:t> </a:t>
            </a:r>
            <a:r>
              <a:rPr sz="2200" dirty="0">
                <a:latin typeface="Times New Roman"/>
                <a:cs typeface="Times New Roman"/>
              </a:rPr>
              <a:t>be </a:t>
            </a:r>
            <a:r>
              <a:rPr sz="2200" spc="-5" dirty="0">
                <a:latin typeface="Times New Roman"/>
                <a:cs typeface="Times New Roman"/>
              </a:rPr>
              <a:t>made</a:t>
            </a:r>
            <a:r>
              <a:rPr sz="2200" spc="-20" dirty="0">
                <a:latin typeface="Times New Roman"/>
                <a:cs typeface="Times New Roman"/>
              </a:rPr>
              <a:t> </a:t>
            </a:r>
            <a:r>
              <a:rPr sz="2200" dirty="0">
                <a:latin typeface="Times New Roman"/>
                <a:cs typeface="Times New Roman"/>
              </a:rPr>
              <a:t>to </a:t>
            </a:r>
            <a:r>
              <a:rPr sz="2200" spc="-5" dirty="0">
                <a:latin typeface="Times New Roman"/>
                <a:cs typeface="Times New Roman"/>
              </a:rPr>
              <a:t>create</a:t>
            </a:r>
            <a:r>
              <a:rPr sz="2200" spc="-10" dirty="0">
                <a:latin typeface="Times New Roman"/>
                <a:cs typeface="Times New Roman"/>
              </a:rPr>
              <a:t> </a:t>
            </a:r>
            <a:r>
              <a:rPr sz="2200">
                <a:latin typeface="Times New Roman"/>
                <a:cs typeface="Times New Roman"/>
              </a:rPr>
              <a:t>a</a:t>
            </a:r>
            <a:r>
              <a:rPr sz="2200" spc="-5">
                <a:latin typeface="Times New Roman"/>
                <a:cs typeface="Times New Roman"/>
              </a:rPr>
              <a:t> </a:t>
            </a:r>
            <a:r>
              <a:rPr sz="2200" smtClean="0">
                <a:latin typeface="Times New Roman"/>
                <a:cs typeface="Times New Roman"/>
              </a:rPr>
              <a:t>working</a:t>
            </a:r>
            <a:r>
              <a:rPr lang="en-US" sz="2200" spc="-35" dirty="0" smtClean="0">
                <a:latin typeface="Times New Roman"/>
                <a:cs typeface="Times New Roman"/>
              </a:rPr>
              <a:t> </a:t>
            </a:r>
            <a:r>
              <a:rPr sz="2200" smtClean="0">
                <a:latin typeface="Times New Roman"/>
                <a:cs typeface="Times New Roman"/>
              </a:rPr>
              <a:t>environment,where</a:t>
            </a:r>
            <a:r>
              <a:rPr sz="2200" spc="-45" smtClean="0">
                <a:latin typeface="Times New Roman"/>
                <a:cs typeface="Times New Roman"/>
              </a:rPr>
              <a:t> </a:t>
            </a:r>
            <a:r>
              <a:rPr sz="2200" dirty="0">
                <a:latin typeface="Times New Roman"/>
                <a:cs typeface="Times New Roman"/>
              </a:rPr>
              <a:t>unethical</a:t>
            </a:r>
            <a:r>
              <a:rPr sz="2200" spc="-20" dirty="0">
                <a:latin typeface="Times New Roman"/>
                <a:cs typeface="Times New Roman"/>
              </a:rPr>
              <a:t> </a:t>
            </a:r>
            <a:r>
              <a:rPr sz="2200" spc="-5" dirty="0">
                <a:latin typeface="Times New Roman"/>
                <a:cs typeface="Times New Roman"/>
              </a:rPr>
              <a:t>temptations</a:t>
            </a:r>
            <a:r>
              <a:rPr sz="2200" spc="5" dirty="0">
                <a:latin typeface="Times New Roman"/>
                <a:cs typeface="Times New Roman"/>
              </a:rPr>
              <a:t> </a:t>
            </a:r>
            <a:r>
              <a:rPr sz="2200" dirty="0">
                <a:latin typeface="Times New Roman"/>
                <a:cs typeface="Times New Roman"/>
              </a:rPr>
              <a:t>seldom</a:t>
            </a:r>
            <a:r>
              <a:rPr sz="2200" spc="-5" dirty="0">
                <a:latin typeface="Times New Roman"/>
                <a:cs typeface="Times New Roman"/>
              </a:rPr>
              <a:t> become</a:t>
            </a:r>
            <a:r>
              <a:rPr sz="2200" spc="-15" dirty="0">
                <a:latin typeface="Times New Roman"/>
                <a:cs typeface="Times New Roman"/>
              </a:rPr>
              <a:t> </a:t>
            </a:r>
            <a:r>
              <a:rPr sz="2200" spc="-5" dirty="0">
                <a:latin typeface="Times New Roman"/>
                <a:cs typeface="Times New Roman"/>
              </a:rPr>
              <a:t>realities</a:t>
            </a:r>
            <a:endParaRPr sz="22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4400" y="339293"/>
            <a:ext cx="7391400" cy="1717778"/>
          </a:xfrm>
          <a:prstGeom prst="rect">
            <a:avLst/>
          </a:prstGeom>
        </p:spPr>
        <p:txBody>
          <a:bodyPr vert="horz" wrap="square" lIns="0" tIns="12065" rIns="0" bIns="0" rtlCol="0">
            <a:spAutoFit/>
          </a:bodyPr>
          <a:lstStyle/>
          <a:p>
            <a:pPr marL="561975" algn="ctr">
              <a:lnSpc>
                <a:spcPct val="100000"/>
              </a:lnSpc>
              <a:spcBef>
                <a:spcPts val="95"/>
              </a:spcBef>
            </a:pPr>
            <a:r>
              <a:rPr sz="3200" spc="-5" dirty="0">
                <a:solidFill>
                  <a:srgbClr val="CC0066"/>
                </a:solidFill>
                <a:latin typeface="Times New Roman" pitchFamily="18" charset="0"/>
                <a:cs typeface="Times New Roman" pitchFamily="18" charset="0"/>
              </a:rPr>
              <a:t>Material</a:t>
            </a:r>
            <a:r>
              <a:rPr sz="3200" spc="-10" dirty="0">
                <a:solidFill>
                  <a:srgbClr val="CC0066"/>
                </a:solidFill>
                <a:latin typeface="Times New Roman" pitchFamily="18" charset="0"/>
                <a:cs typeface="Times New Roman" pitchFamily="18" charset="0"/>
              </a:rPr>
              <a:t> </a:t>
            </a:r>
            <a:r>
              <a:rPr sz="3200" spc="-5" dirty="0" smtClean="0">
                <a:solidFill>
                  <a:srgbClr val="CC0066"/>
                </a:solidFill>
                <a:latin typeface="Times New Roman" pitchFamily="18" charset="0"/>
                <a:cs typeface="Times New Roman" pitchFamily="18" charset="0"/>
              </a:rPr>
              <a:t>management</a:t>
            </a:r>
            <a:endParaRPr lang="en-US" sz="3200" spc="-5" dirty="0" smtClean="0">
              <a:solidFill>
                <a:srgbClr val="CC0066"/>
              </a:solidFill>
              <a:latin typeface="Times New Roman" pitchFamily="18" charset="0"/>
              <a:cs typeface="Times New Roman" pitchFamily="18" charset="0"/>
            </a:endParaRPr>
          </a:p>
          <a:p>
            <a:pPr marL="853440" algn="ctr">
              <a:lnSpc>
                <a:spcPct val="100000"/>
              </a:lnSpc>
              <a:spcBef>
                <a:spcPts val="95"/>
              </a:spcBef>
            </a:pPr>
            <a:endParaRPr sz="700" dirty="0">
              <a:solidFill>
                <a:srgbClr val="92D050"/>
              </a:solidFill>
              <a:latin typeface="Times New Roman" pitchFamily="18" charset="0"/>
              <a:cs typeface="Times New Roman" pitchFamily="18" charset="0"/>
            </a:endParaRPr>
          </a:p>
          <a:p>
            <a:pPr marL="12700" marR="5080">
              <a:spcBef>
                <a:spcPts val="590"/>
              </a:spcBef>
              <a:tabLst>
                <a:tab pos="5894070" algn="l"/>
              </a:tabLst>
            </a:pPr>
            <a:r>
              <a:rPr sz="2200" dirty="0">
                <a:latin typeface="Times New Roman" pitchFamily="18" charset="0"/>
                <a:cs typeface="Times New Roman" pitchFamily="18" charset="0"/>
              </a:rPr>
              <a:t>Material</a:t>
            </a:r>
            <a:r>
              <a:rPr sz="2200" spc="-50" dirty="0">
                <a:latin typeface="Times New Roman" pitchFamily="18" charset="0"/>
                <a:cs typeface="Times New Roman" pitchFamily="18" charset="0"/>
              </a:rPr>
              <a:t> </a:t>
            </a:r>
            <a:r>
              <a:rPr sz="2200" spc="-5" dirty="0">
                <a:latin typeface="Times New Roman" pitchFamily="18" charset="0"/>
                <a:cs typeface="Times New Roman" pitchFamily="18" charset="0"/>
              </a:rPr>
              <a:t>management</a:t>
            </a:r>
            <a:r>
              <a:rPr sz="2200" spc="15" dirty="0">
                <a:latin typeface="Times New Roman" pitchFamily="18" charset="0"/>
                <a:cs typeface="Times New Roman" pitchFamily="18" charset="0"/>
              </a:rPr>
              <a:t> </a:t>
            </a:r>
            <a:r>
              <a:rPr sz="2200" dirty="0">
                <a:latin typeface="Times New Roman" pitchFamily="18" charset="0"/>
                <a:cs typeface="Times New Roman" pitchFamily="18" charset="0"/>
              </a:rPr>
              <a:t>involves</a:t>
            </a:r>
            <a:r>
              <a:rPr sz="2200" spc="-15" dirty="0">
                <a:latin typeface="Times New Roman" pitchFamily="18" charset="0"/>
                <a:cs typeface="Times New Roman" pitchFamily="18" charset="0"/>
              </a:rPr>
              <a:t> </a:t>
            </a:r>
            <a:r>
              <a:rPr sz="2200" b="1" spc="-5" dirty="0">
                <a:solidFill>
                  <a:srgbClr val="00B0F0"/>
                </a:solidFill>
                <a:latin typeface="Times New Roman" pitchFamily="18" charset="0"/>
                <a:cs typeface="Times New Roman" pitchFamily="18" charset="0"/>
              </a:rPr>
              <a:t>organizing,</a:t>
            </a:r>
            <a:r>
              <a:rPr sz="2200" b="1" spc="-25" dirty="0">
                <a:solidFill>
                  <a:srgbClr val="00B0F0"/>
                </a:solidFill>
                <a:latin typeface="Times New Roman" pitchFamily="18" charset="0"/>
                <a:cs typeface="Times New Roman" pitchFamily="18" charset="0"/>
              </a:rPr>
              <a:t> </a:t>
            </a:r>
            <a:r>
              <a:rPr sz="2200" dirty="0" smtClean="0">
                <a:latin typeface="Times New Roman" pitchFamily="18" charset="0"/>
                <a:cs typeface="Times New Roman" pitchFamily="18" charset="0"/>
              </a:rPr>
              <a:t>and</a:t>
            </a:r>
            <a:r>
              <a:rPr lang="en-US" sz="2200" b="1" dirty="0" smtClean="0">
                <a:solidFill>
                  <a:srgbClr val="00B0F0"/>
                </a:solidFill>
                <a:latin typeface="Times New Roman" pitchFamily="18" charset="0"/>
                <a:cs typeface="Times New Roman" pitchFamily="18" charset="0"/>
              </a:rPr>
              <a:t> </a:t>
            </a:r>
            <a:r>
              <a:rPr sz="2200" b="1" dirty="0" smtClean="0">
                <a:solidFill>
                  <a:srgbClr val="00B0F0"/>
                </a:solidFill>
                <a:latin typeface="Times New Roman" pitchFamily="18" charset="0"/>
                <a:cs typeface="Times New Roman" pitchFamily="18" charset="0"/>
              </a:rPr>
              <a:t>coordinating</a:t>
            </a:r>
            <a:r>
              <a:rPr sz="2200" b="1" spc="-130" dirty="0" smtClean="0">
                <a:solidFill>
                  <a:srgbClr val="00B0F0"/>
                </a:solidFill>
                <a:latin typeface="Times New Roman" pitchFamily="18" charset="0"/>
                <a:cs typeface="Times New Roman" pitchFamily="18" charset="0"/>
              </a:rPr>
              <a:t> </a:t>
            </a:r>
            <a:r>
              <a:rPr sz="2200" dirty="0">
                <a:latin typeface="Times New Roman" pitchFamily="18" charset="0"/>
                <a:cs typeface="Times New Roman" pitchFamily="18" charset="0"/>
              </a:rPr>
              <a:t>all </a:t>
            </a:r>
            <a:r>
              <a:rPr sz="2200" spc="-585" dirty="0">
                <a:latin typeface="Times New Roman" pitchFamily="18" charset="0"/>
                <a:cs typeface="Times New Roman" pitchFamily="18" charset="0"/>
              </a:rPr>
              <a:t> </a:t>
            </a:r>
            <a:r>
              <a:rPr sz="2200" spc="-5" dirty="0">
                <a:latin typeface="Times New Roman" pitchFamily="18" charset="0"/>
                <a:cs typeface="Times New Roman" pitchFamily="18" charset="0"/>
              </a:rPr>
              <a:t>management </a:t>
            </a:r>
            <a:r>
              <a:rPr sz="2200" dirty="0">
                <a:latin typeface="Times New Roman" pitchFamily="18" charset="0"/>
                <a:cs typeface="Times New Roman" pitchFamily="18" charset="0"/>
              </a:rPr>
              <a:t>functions that are responsible for every aspect of </a:t>
            </a:r>
            <a:r>
              <a:rPr sz="2200" spc="5" dirty="0">
                <a:latin typeface="Times New Roman" pitchFamily="18" charset="0"/>
                <a:cs typeface="Times New Roman" pitchFamily="18" charset="0"/>
              </a:rPr>
              <a:t> </a:t>
            </a:r>
            <a:r>
              <a:rPr sz="2200" b="1" spc="-5" dirty="0">
                <a:solidFill>
                  <a:srgbClr val="00B050"/>
                </a:solidFill>
                <a:latin typeface="Times New Roman" pitchFamily="18" charset="0"/>
                <a:cs typeface="Times New Roman" pitchFamily="18" charset="0"/>
              </a:rPr>
              <a:t>materials,</a:t>
            </a:r>
            <a:r>
              <a:rPr sz="2200" b="1" spc="-50" dirty="0">
                <a:solidFill>
                  <a:srgbClr val="00B050"/>
                </a:solidFill>
                <a:latin typeface="Times New Roman" pitchFamily="18" charset="0"/>
                <a:cs typeface="Times New Roman" pitchFamily="18" charset="0"/>
              </a:rPr>
              <a:t> </a:t>
            </a:r>
            <a:r>
              <a:rPr sz="2200" b="1" dirty="0">
                <a:solidFill>
                  <a:schemeClr val="accent6">
                    <a:lumMod val="75000"/>
                  </a:schemeClr>
                </a:solidFill>
                <a:latin typeface="Times New Roman" pitchFamily="18" charset="0"/>
                <a:cs typeface="Times New Roman" pitchFamily="18" charset="0"/>
              </a:rPr>
              <a:t>storage</a:t>
            </a:r>
            <a:r>
              <a:rPr sz="2200" b="1" dirty="0">
                <a:latin typeface="Times New Roman" pitchFamily="18" charset="0"/>
                <a:cs typeface="Times New Roman" pitchFamily="18" charset="0"/>
              </a:rPr>
              <a:t>,</a:t>
            </a:r>
            <a:r>
              <a:rPr sz="2200" b="1" spc="-25" dirty="0">
                <a:latin typeface="Times New Roman" pitchFamily="18" charset="0"/>
                <a:cs typeface="Times New Roman" pitchFamily="18" charset="0"/>
              </a:rPr>
              <a:t> </a:t>
            </a:r>
            <a:r>
              <a:rPr sz="2200" dirty="0">
                <a:latin typeface="Times New Roman" pitchFamily="18" charset="0"/>
                <a:cs typeface="Times New Roman" pitchFamily="18" charset="0"/>
              </a:rPr>
              <a:t>and</a:t>
            </a:r>
            <a:r>
              <a:rPr sz="2200" b="1" dirty="0">
                <a:latin typeface="Times New Roman" pitchFamily="18" charset="0"/>
                <a:cs typeface="Times New Roman" pitchFamily="18" charset="0"/>
              </a:rPr>
              <a:t> </a:t>
            </a:r>
            <a:r>
              <a:rPr sz="2200" b="1" spc="-5" dirty="0">
                <a:solidFill>
                  <a:srgbClr val="FF00FF"/>
                </a:solidFill>
                <a:latin typeface="Times New Roman" pitchFamily="18" charset="0"/>
                <a:cs typeface="Times New Roman" pitchFamily="18" charset="0"/>
              </a:rPr>
              <a:t>transformation</a:t>
            </a:r>
            <a:endParaRPr sz="2200" b="1" dirty="0">
              <a:solidFill>
                <a:srgbClr val="FF00FF"/>
              </a:solidFill>
              <a:latin typeface="Times New Roman" pitchFamily="18" charset="0"/>
              <a:cs typeface="Times New Roman" pitchFamily="18" charset="0"/>
            </a:endParaRPr>
          </a:p>
        </p:txBody>
      </p:sp>
      <p:sp>
        <p:nvSpPr>
          <p:cNvPr id="3" name="object 3"/>
          <p:cNvSpPr txBox="1"/>
          <p:nvPr/>
        </p:nvSpPr>
        <p:spPr>
          <a:xfrm>
            <a:off x="914401" y="2133600"/>
            <a:ext cx="7238999" cy="1397819"/>
          </a:xfrm>
          <a:prstGeom prst="rect">
            <a:avLst/>
          </a:prstGeom>
        </p:spPr>
        <p:txBody>
          <a:bodyPr vert="horz" wrap="square" lIns="0" tIns="12700" rIns="0" bIns="0" rtlCol="0">
            <a:spAutoFit/>
          </a:bodyPr>
          <a:lstStyle/>
          <a:p>
            <a:pPr marL="12700" marR="5080" algn="just">
              <a:spcBef>
                <a:spcPts val="100"/>
              </a:spcBef>
            </a:pPr>
            <a:r>
              <a:rPr sz="2200" dirty="0">
                <a:latin typeface="Times New Roman" pitchFamily="18" charset="0"/>
                <a:cs typeface="Times New Roman" pitchFamily="18" charset="0"/>
              </a:rPr>
              <a:t>Bailey and </a:t>
            </a:r>
            <a:r>
              <a:rPr sz="2200" spc="-5" dirty="0">
                <a:latin typeface="Times New Roman" pitchFamily="18" charset="0"/>
                <a:cs typeface="Times New Roman" pitchFamily="18" charset="0"/>
              </a:rPr>
              <a:t>Farmer </a:t>
            </a:r>
            <a:r>
              <a:rPr sz="2200" dirty="0">
                <a:latin typeface="Times New Roman" pitchFamily="18" charset="0"/>
                <a:cs typeface="Times New Roman" pitchFamily="18" charset="0"/>
              </a:rPr>
              <a:t>define Material </a:t>
            </a:r>
            <a:r>
              <a:rPr sz="2200" spc="-5" dirty="0">
                <a:latin typeface="Times New Roman" pitchFamily="18" charset="0"/>
                <a:cs typeface="Times New Roman" pitchFamily="18" charset="0"/>
              </a:rPr>
              <a:t>Management as </a:t>
            </a:r>
            <a:r>
              <a:rPr sz="2200" dirty="0">
                <a:latin typeface="Times New Roman" pitchFamily="18" charset="0"/>
                <a:cs typeface="Times New Roman" pitchFamily="18" charset="0"/>
              </a:rPr>
              <a:t>the </a:t>
            </a:r>
            <a:r>
              <a:rPr sz="2200" spc="-5" dirty="0">
                <a:latin typeface="Times New Roman" pitchFamily="18" charset="0"/>
                <a:cs typeface="Times New Roman" pitchFamily="18" charset="0"/>
              </a:rPr>
              <a:t>management </a:t>
            </a:r>
            <a:r>
              <a:rPr sz="2200" dirty="0">
                <a:latin typeface="Times New Roman" pitchFamily="18" charset="0"/>
                <a:cs typeface="Times New Roman" pitchFamily="18" charset="0"/>
              </a:rPr>
              <a:t> of</a:t>
            </a:r>
            <a:r>
              <a:rPr sz="2200" spc="-15" dirty="0">
                <a:latin typeface="Times New Roman" pitchFamily="18" charset="0"/>
                <a:cs typeface="Times New Roman" pitchFamily="18" charset="0"/>
              </a:rPr>
              <a:t> </a:t>
            </a:r>
            <a:r>
              <a:rPr sz="2200" dirty="0">
                <a:latin typeface="Times New Roman" pitchFamily="18" charset="0"/>
                <a:cs typeface="Times New Roman" pitchFamily="18" charset="0"/>
              </a:rPr>
              <a:t>the</a:t>
            </a:r>
            <a:r>
              <a:rPr sz="2200" spc="-25" dirty="0">
                <a:latin typeface="Times New Roman" pitchFamily="18" charset="0"/>
                <a:cs typeface="Times New Roman" pitchFamily="18" charset="0"/>
              </a:rPr>
              <a:t> </a:t>
            </a:r>
            <a:r>
              <a:rPr sz="2400" b="1" dirty="0">
                <a:latin typeface="Times New Roman" pitchFamily="18" charset="0"/>
                <a:cs typeface="Times New Roman" pitchFamily="18" charset="0"/>
              </a:rPr>
              <a:t>flow of</a:t>
            </a:r>
            <a:r>
              <a:rPr sz="2400" b="1" spc="-5" dirty="0">
                <a:latin typeface="Times New Roman" pitchFamily="18" charset="0"/>
                <a:cs typeface="Times New Roman" pitchFamily="18" charset="0"/>
              </a:rPr>
              <a:t> materials</a:t>
            </a:r>
            <a:r>
              <a:rPr sz="2400" b="1" spc="-30" dirty="0">
                <a:latin typeface="Times New Roman" pitchFamily="18" charset="0"/>
                <a:cs typeface="Times New Roman" pitchFamily="18" charset="0"/>
              </a:rPr>
              <a:t> </a:t>
            </a:r>
            <a:r>
              <a:rPr sz="2400" b="1" dirty="0">
                <a:latin typeface="Times New Roman" pitchFamily="18" charset="0"/>
                <a:cs typeface="Times New Roman" pitchFamily="18" charset="0"/>
              </a:rPr>
              <a:t>in</a:t>
            </a:r>
            <a:r>
              <a:rPr sz="2400" b="1" spc="-15" dirty="0">
                <a:latin typeface="Times New Roman" pitchFamily="18" charset="0"/>
                <a:cs typeface="Times New Roman" pitchFamily="18" charset="0"/>
              </a:rPr>
              <a:t> </a:t>
            </a:r>
            <a:r>
              <a:rPr sz="2400" b="1" dirty="0">
                <a:latin typeface="Times New Roman" pitchFamily="18" charset="0"/>
                <a:cs typeface="Times New Roman" pitchFamily="18" charset="0"/>
              </a:rPr>
              <a:t>to</a:t>
            </a:r>
            <a:r>
              <a:rPr sz="2400" b="1" spc="-10" dirty="0">
                <a:latin typeface="Times New Roman" pitchFamily="18" charset="0"/>
                <a:cs typeface="Times New Roman" pitchFamily="18" charset="0"/>
              </a:rPr>
              <a:t> </a:t>
            </a:r>
            <a:r>
              <a:rPr sz="2400" b="1" dirty="0">
                <a:latin typeface="Times New Roman" pitchFamily="18" charset="0"/>
                <a:cs typeface="Times New Roman" pitchFamily="18" charset="0"/>
              </a:rPr>
              <a:t>an</a:t>
            </a:r>
            <a:r>
              <a:rPr sz="2400" b="1" spc="-5" dirty="0">
                <a:latin typeface="Times New Roman" pitchFamily="18" charset="0"/>
                <a:cs typeface="Times New Roman" pitchFamily="18" charset="0"/>
              </a:rPr>
              <a:t> organization</a:t>
            </a:r>
            <a:r>
              <a:rPr sz="2400" b="1" spc="-45" dirty="0">
                <a:latin typeface="Times New Roman" pitchFamily="18" charset="0"/>
                <a:cs typeface="Times New Roman" pitchFamily="18" charset="0"/>
              </a:rPr>
              <a:t> </a:t>
            </a:r>
            <a:r>
              <a:rPr sz="2200" dirty="0">
                <a:latin typeface="Times New Roman" pitchFamily="18" charset="0"/>
                <a:cs typeface="Times New Roman" pitchFamily="18" charset="0"/>
              </a:rPr>
              <a:t>to</a:t>
            </a:r>
            <a:r>
              <a:rPr sz="2200" spc="-15" dirty="0">
                <a:latin typeface="Times New Roman" pitchFamily="18" charset="0"/>
                <a:cs typeface="Times New Roman" pitchFamily="18" charset="0"/>
              </a:rPr>
              <a:t> </a:t>
            </a:r>
            <a:r>
              <a:rPr sz="2200" dirty="0">
                <a:latin typeface="Times New Roman" pitchFamily="18" charset="0"/>
                <a:cs typeface="Times New Roman" pitchFamily="18" charset="0"/>
              </a:rPr>
              <a:t>the</a:t>
            </a:r>
            <a:r>
              <a:rPr sz="2200" spc="-10" dirty="0">
                <a:latin typeface="Times New Roman" pitchFamily="18" charset="0"/>
                <a:cs typeface="Times New Roman" pitchFamily="18" charset="0"/>
              </a:rPr>
              <a:t> </a:t>
            </a:r>
            <a:r>
              <a:rPr sz="2200" dirty="0">
                <a:latin typeface="Times New Roman" pitchFamily="18" charset="0"/>
                <a:cs typeface="Times New Roman" pitchFamily="18" charset="0"/>
              </a:rPr>
              <a:t>point</a:t>
            </a:r>
            <a:r>
              <a:rPr sz="2200" spc="-10" dirty="0">
                <a:latin typeface="Times New Roman" pitchFamily="18" charset="0"/>
                <a:cs typeface="Times New Roman" pitchFamily="18" charset="0"/>
              </a:rPr>
              <a:t> </a:t>
            </a:r>
            <a:r>
              <a:rPr sz="2200" dirty="0">
                <a:latin typeface="Times New Roman" pitchFamily="18" charset="0"/>
                <a:cs typeface="Times New Roman" pitchFamily="18" charset="0"/>
              </a:rPr>
              <a:t>where</a:t>
            </a:r>
            <a:r>
              <a:rPr sz="2200" spc="-15" dirty="0">
                <a:latin typeface="Times New Roman" pitchFamily="18" charset="0"/>
                <a:cs typeface="Times New Roman" pitchFamily="18" charset="0"/>
              </a:rPr>
              <a:t> </a:t>
            </a:r>
            <a:r>
              <a:rPr sz="2200" dirty="0">
                <a:latin typeface="Times New Roman" pitchFamily="18" charset="0"/>
                <a:cs typeface="Times New Roman" pitchFamily="18" charset="0"/>
              </a:rPr>
              <a:t>those </a:t>
            </a:r>
            <a:r>
              <a:rPr sz="2200" spc="-585" dirty="0">
                <a:latin typeface="Times New Roman" pitchFamily="18" charset="0"/>
                <a:cs typeface="Times New Roman" pitchFamily="18" charset="0"/>
              </a:rPr>
              <a:t> </a:t>
            </a:r>
            <a:r>
              <a:rPr sz="2200" spc="-5" dirty="0">
                <a:latin typeface="Times New Roman" pitchFamily="18" charset="0"/>
                <a:cs typeface="Times New Roman" pitchFamily="18" charset="0"/>
              </a:rPr>
              <a:t>materials</a:t>
            </a:r>
            <a:r>
              <a:rPr sz="2200" spc="-45" dirty="0">
                <a:latin typeface="Times New Roman" pitchFamily="18" charset="0"/>
                <a:cs typeface="Times New Roman" pitchFamily="18" charset="0"/>
              </a:rPr>
              <a:t> </a:t>
            </a:r>
            <a:r>
              <a:rPr sz="2200" dirty="0">
                <a:latin typeface="Times New Roman" pitchFamily="18" charset="0"/>
                <a:cs typeface="Times New Roman" pitchFamily="18" charset="0"/>
              </a:rPr>
              <a:t>are</a:t>
            </a:r>
            <a:r>
              <a:rPr sz="2200" spc="-10" dirty="0">
                <a:latin typeface="Times New Roman" pitchFamily="18" charset="0"/>
                <a:cs typeface="Times New Roman" pitchFamily="18" charset="0"/>
              </a:rPr>
              <a:t> </a:t>
            </a:r>
            <a:r>
              <a:rPr sz="2200" dirty="0">
                <a:latin typeface="Times New Roman" pitchFamily="18" charset="0"/>
                <a:cs typeface="Times New Roman" pitchFamily="18" charset="0"/>
              </a:rPr>
              <a:t>converted</a:t>
            </a:r>
            <a:r>
              <a:rPr sz="2200" spc="-25" dirty="0">
                <a:latin typeface="Times New Roman" pitchFamily="18" charset="0"/>
                <a:cs typeface="Times New Roman" pitchFamily="18" charset="0"/>
              </a:rPr>
              <a:t> </a:t>
            </a:r>
            <a:r>
              <a:rPr sz="2200" dirty="0">
                <a:latin typeface="Times New Roman" pitchFamily="18" charset="0"/>
                <a:cs typeface="Times New Roman" pitchFamily="18" charset="0"/>
              </a:rPr>
              <a:t>in</a:t>
            </a:r>
            <a:r>
              <a:rPr sz="2200" spc="-10" dirty="0">
                <a:latin typeface="Times New Roman" pitchFamily="18" charset="0"/>
                <a:cs typeface="Times New Roman" pitchFamily="18" charset="0"/>
              </a:rPr>
              <a:t> </a:t>
            </a:r>
            <a:r>
              <a:rPr sz="2200" dirty="0">
                <a:latin typeface="Times New Roman" pitchFamily="18" charset="0"/>
                <a:cs typeface="Times New Roman" pitchFamily="18" charset="0"/>
              </a:rPr>
              <a:t>to</a:t>
            </a:r>
            <a:r>
              <a:rPr sz="2200" spc="-15" dirty="0">
                <a:latin typeface="Times New Roman" pitchFamily="18" charset="0"/>
                <a:cs typeface="Times New Roman" pitchFamily="18" charset="0"/>
              </a:rPr>
              <a:t> </a:t>
            </a:r>
            <a:r>
              <a:rPr sz="2200" dirty="0">
                <a:latin typeface="Times New Roman" pitchFamily="18" charset="0"/>
                <a:cs typeface="Times New Roman" pitchFamily="18" charset="0"/>
              </a:rPr>
              <a:t>the</a:t>
            </a:r>
            <a:r>
              <a:rPr sz="2200" spc="-10" dirty="0">
                <a:latin typeface="Times New Roman" pitchFamily="18" charset="0"/>
                <a:cs typeface="Times New Roman" pitchFamily="18" charset="0"/>
              </a:rPr>
              <a:t> </a:t>
            </a:r>
            <a:r>
              <a:rPr sz="2200" dirty="0">
                <a:latin typeface="Times New Roman" pitchFamily="18" charset="0"/>
                <a:cs typeface="Times New Roman" pitchFamily="18" charset="0"/>
              </a:rPr>
              <a:t>firm</a:t>
            </a:r>
            <a:r>
              <a:rPr sz="2200" spc="-20" dirty="0">
                <a:latin typeface="Times New Roman" pitchFamily="18" charset="0"/>
                <a:cs typeface="Times New Roman" pitchFamily="18" charset="0"/>
              </a:rPr>
              <a:t> </a:t>
            </a:r>
            <a:r>
              <a:rPr sz="2200" dirty="0">
                <a:latin typeface="Times New Roman" pitchFamily="18" charset="0"/>
                <a:cs typeface="Times New Roman" pitchFamily="18" charset="0"/>
              </a:rPr>
              <a:t>‘s end</a:t>
            </a:r>
            <a:r>
              <a:rPr sz="2200" spc="-5" dirty="0">
                <a:latin typeface="Times New Roman" pitchFamily="18" charset="0"/>
                <a:cs typeface="Times New Roman" pitchFamily="18" charset="0"/>
              </a:rPr>
              <a:t> </a:t>
            </a:r>
            <a:r>
              <a:rPr sz="2200" dirty="0">
                <a:latin typeface="Times New Roman" pitchFamily="18" charset="0"/>
                <a:cs typeface="Times New Roman" pitchFamily="18" charset="0"/>
              </a:rPr>
              <a:t>products</a:t>
            </a:r>
          </a:p>
        </p:txBody>
      </p:sp>
      <p:pic>
        <p:nvPicPr>
          <p:cNvPr id="2050" name="Picture 2" descr="C:\Users\User\Desktop\depositphotos_4405188-stock-photo-delivery-fleet.jpg"/>
          <p:cNvPicPr>
            <a:picLocks noChangeAspect="1" noChangeArrowheads="1"/>
          </p:cNvPicPr>
          <p:nvPr/>
        </p:nvPicPr>
        <p:blipFill>
          <a:blip r:embed="rId2" cstate="print"/>
          <a:srcRect/>
          <a:stretch>
            <a:fillRect/>
          </a:stretch>
        </p:blipFill>
        <p:spPr bwMode="auto">
          <a:xfrm>
            <a:off x="762000" y="3543300"/>
            <a:ext cx="7391400" cy="29337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INCIPLES OF&#10;MATERIAL HANDLING&#10;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85800"/>
            <a:ext cx="7848600" cy="5791200"/>
          </a:xfrm>
          <a:prstGeom prst="rect">
            <a:avLst/>
          </a:prstGeom>
        </p:spPr>
        <p:txBody>
          <a:bodyPr wrap="square">
            <a:spAutoFit/>
          </a:bodyPr>
          <a:lstStyle/>
          <a:p>
            <a:pPr algn="just" fontAlgn="base"/>
            <a:r>
              <a:rPr lang="en-US" sz="2100" b="1" u="sng" dirty="0" smtClean="0">
                <a:solidFill>
                  <a:srgbClr val="00B050"/>
                </a:solidFill>
                <a:latin typeface="Bell MT" pitchFamily="18" charset="0"/>
              </a:rPr>
              <a:t>Meaning of Material Handling:</a:t>
            </a:r>
          </a:p>
          <a:p>
            <a:pPr algn="just" fontAlgn="base"/>
            <a:endParaRPr lang="en-US" sz="1600" b="1" dirty="0" smtClean="0">
              <a:latin typeface="Bell MT" pitchFamily="18" charset="0"/>
            </a:endParaRPr>
          </a:p>
          <a:p>
            <a:pPr algn="just" fontAlgn="base">
              <a:buClr>
                <a:srgbClr val="CC0066"/>
              </a:buClr>
              <a:buFont typeface="Wingdings" pitchFamily="2" charset="2"/>
              <a:buChar char="v"/>
            </a:pPr>
            <a:r>
              <a:rPr lang="en-US" sz="2100" dirty="0" smtClean="0">
                <a:latin typeface="Bell MT" pitchFamily="18" charset="0"/>
              </a:rPr>
              <a:t>   Material handling may be considered a </a:t>
            </a:r>
            <a:r>
              <a:rPr lang="en-US" sz="2100" b="1" dirty="0" smtClean="0">
                <a:latin typeface="Bell MT" pitchFamily="18" charset="0"/>
              </a:rPr>
              <a:t>specialized activity</a:t>
            </a:r>
            <a:r>
              <a:rPr lang="en-US" sz="2100" dirty="0" smtClean="0">
                <a:latin typeface="Bell MT" pitchFamily="18" charset="0"/>
              </a:rPr>
              <a:t> for 	modern manufacturing units.</a:t>
            </a:r>
          </a:p>
          <a:p>
            <a:pPr algn="just" fontAlgn="base">
              <a:buClr>
                <a:srgbClr val="CC0066"/>
              </a:buClr>
            </a:pPr>
            <a:endParaRPr lang="en-US" sz="900" dirty="0" smtClean="0">
              <a:latin typeface="Bell MT" pitchFamily="18" charset="0"/>
            </a:endParaRPr>
          </a:p>
          <a:p>
            <a:pPr algn="just" fontAlgn="base">
              <a:buClr>
                <a:srgbClr val="CC0066"/>
              </a:buClr>
              <a:buFont typeface="Wingdings" pitchFamily="2" charset="2"/>
              <a:buChar char="v"/>
            </a:pPr>
            <a:r>
              <a:rPr lang="en-US" sz="2100" dirty="0" smtClean="0">
                <a:latin typeface="Bell MT" pitchFamily="18" charset="0"/>
              </a:rPr>
              <a:t>   From the time, the input material or raw materials enter the 	industrial unit and go out of the unit in the form of 	finished products, these are handled at all stages in 	between, no matter, on the shop floor or in the stores.</a:t>
            </a:r>
          </a:p>
          <a:p>
            <a:pPr algn="just" fontAlgn="base">
              <a:buClr>
                <a:srgbClr val="CC0066"/>
              </a:buClr>
            </a:pPr>
            <a:endParaRPr lang="en-US" sz="1050" dirty="0" smtClean="0">
              <a:latin typeface="Bell MT" pitchFamily="18" charset="0"/>
            </a:endParaRPr>
          </a:p>
          <a:p>
            <a:pPr algn="just" fontAlgn="base">
              <a:buClr>
                <a:srgbClr val="CC0066"/>
              </a:buClr>
              <a:buFont typeface="Wingdings" pitchFamily="2" charset="2"/>
              <a:buChar char="v"/>
            </a:pPr>
            <a:r>
              <a:rPr lang="en-US" sz="2100" dirty="0" smtClean="0">
                <a:latin typeface="Bell MT" pitchFamily="18" charset="0"/>
              </a:rPr>
              <a:t>   It has been estimated that the average material </a:t>
            </a:r>
            <a:r>
              <a:rPr lang="en-US" sz="2100" b="1" dirty="0" smtClean="0">
                <a:latin typeface="Bell MT" pitchFamily="18" charset="0"/>
              </a:rPr>
              <a:t>handling cost</a:t>
            </a:r>
            <a:r>
              <a:rPr lang="en-US" sz="2100" dirty="0" smtClean="0">
                <a:latin typeface="Bell MT" pitchFamily="18" charset="0"/>
              </a:rPr>
              <a:t> is 	roughly </a:t>
            </a:r>
            <a:r>
              <a:rPr lang="en-US" sz="2100" b="1" dirty="0" smtClean="0">
                <a:latin typeface="Bell MT" pitchFamily="18" charset="0"/>
              </a:rPr>
              <a:t>30 to 60%</a:t>
            </a:r>
            <a:r>
              <a:rPr lang="en-US" sz="2100" dirty="0" smtClean="0">
                <a:latin typeface="Bell MT" pitchFamily="18" charset="0"/>
              </a:rPr>
              <a:t> of the cost of production.</a:t>
            </a:r>
          </a:p>
          <a:p>
            <a:pPr algn="just" fontAlgn="base">
              <a:buClr>
                <a:srgbClr val="CC0066"/>
              </a:buClr>
            </a:pPr>
            <a:endParaRPr lang="en-US" sz="1050" dirty="0" smtClean="0">
              <a:latin typeface="Bell MT" pitchFamily="18" charset="0"/>
            </a:endParaRPr>
          </a:p>
          <a:p>
            <a:pPr algn="just" fontAlgn="base">
              <a:buClr>
                <a:srgbClr val="CC0066"/>
              </a:buClr>
              <a:buFont typeface="Wingdings" pitchFamily="2" charset="2"/>
              <a:buChar char="v"/>
            </a:pPr>
            <a:r>
              <a:rPr lang="en-US" sz="2100" dirty="0" smtClean="0">
                <a:latin typeface="Bell MT" pitchFamily="18" charset="0"/>
              </a:rPr>
              <a:t>   This is so since majority of production </a:t>
            </a:r>
            <a:r>
              <a:rPr lang="en-US" sz="2100" b="1" dirty="0" smtClean="0">
                <a:latin typeface="Bell MT" pitchFamily="18" charset="0"/>
              </a:rPr>
              <a:t>time</a:t>
            </a:r>
            <a:r>
              <a:rPr lang="en-US" sz="2100" dirty="0" smtClean="0">
                <a:latin typeface="Bell MT" pitchFamily="18" charset="0"/>
              </a:rPr>
              <a:t> is consumed in 	handling materials before, during and after the 	manufacture.</a:t>
            </a:r>
          </a:p>
          <a:p>
            <a:pPr algn="just" fontAlgn="base">
              <a:buClr>
                <a:srgbClr val="CC0066"/>
              </a:buClr>
            </a:pPr>
            <a:endParaRPr lang="en-US" sz="1000" dirty="0" smtClean="0">
              <a:latin typeface="Bell MT" pitchFamily="18" charset="0"/>
            </a:endParaRPr>
          </a:p>
          <a:p>
            <a:pPr algn="just" fontAlgn="base">
              <a:buClr>
                <a:srgbClr val="CC0066"/>
              </a:buClr>
              <a:buFont typeface="Wingdings" pitchFamily="2" charset="2"/>
              <a:buChar char="v"/>
            </a:pPr>
            <a:r>
              <a:rPr lang="en-US" sz="2100" dirty="0" smtClean="0">
                <a:latin typeface="Bell MT" pitchFamily="18" charset="0"/>
              </a:rPr>
              <a:t>   However, this cost can be </a:t>
            </a:r>
            <a:r>
              <a:rPr lang="en-US" sz="2100" b="1" dirty="0" smtClean="0">
                <a:latin typeface="Bell MT" pitchFamily="18" charset="0"/>
              </a:rPr>
              <a:t>reduced by</a:t>
            </a:r>
            <a:r>
              <a:rPr lang="en-US" sz="2100" dirty="0" smtClean="0">
                <a:latin typeface="Bell MT" pitchFamily="18" charset="0"/>
              </a:rPr>
              <a:t> </a:t>
            </a:r>
            <a:r>
              <a:rPr lang="en-US" sz="2100" i="1" dirty="0" smtClean="0">
                <a:latin typeface="Bell MT" pitchFamily="18" charset="0"/>
              </a:rPr>
              <a:t>proper selection</a:t>
            </a:r>
            <a:r>
              <a:rPr lang="en-US" sz="2100" dirty="0" smtClean="0">
                <a:latin typeface="Bell MT" pitchFamily="18" charset="0"/>
              </a:rPr>
              <a:t>, </a:t>
            </a:r>
            <a:r>
              <a:rPr lang="en-US" sz="2100" i="1" dirty="0" smtClean="0">
                <a:latin typeface="Bell MT" pitchFamily="18" charset="0"/>
              </a:rPr>
              <a:t>operation</a:t>
            </a:r>
            <a:r>
              <a:rPr lang="en-US" sz="2100" dirty="0" smtClean="0">
                <a:latin typeface="Bell MT" pitchFamily="18" charset="0"/>
              </a:rPr>
              <a:t>, 	</a:t>
            </a:r>
            <a:r>
              <a:rPr lang="en-US" sz="2100" i="1" dirty="0" smtClean="0">
                <a:latin typeface="Bell MT" pitchFamily="18" charset="0"/>
              </a:rPr>
              <a:t>maintenance</a:t>
            </a:r>
            <a:r>
              <a:rPr lang="en-US" sz="2100" dirty="0" smtClean="0">
                <a:latin typeface="Bell MT" pitchFamily="18" charset="0"/>
              </a:rPr>
              <a:t> and </a:t>
            </a:r>
            <a:r>
              <a:rPr lang="en-US" sz="2100" i="1" dirty="0" smtClean="0">
                <a:latin typeface="Bell MT" pitchFamily="18" charset="0"/>
              </a:rPr>
              <a:t>layout of material handling devices</a:t>
            </a:r>
            <a:r>
              <a:rPr lang="en-US" sz="2100" dirty="0" smtClean="0">
                <a:latin typeface="Bell MT" pitchFamily="18" charset="0"/>
              </a:rPr>
              <a:t> but 	cannot be totally eliminated.</a:t>
            </a:r>
            <a:endParaRPr lang="en-US" sz="2100" dirty="0">
              <a:latin typeface="Bell MT"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838200"/>
            <a:ext cx="7620000" cy="4339650"/>
          </a:xfrm>
          <a:prstGeom prst="rect">
            <a:avLst/>
          </a:prstGeom>
        </p:spPr>
        <p:txBody>
          <a:bodyPr wrap="square">
            <a:spAutoFit/>
          </a:bodyPr>
          <a:lstStyle/>
          <a:p>
            <a:pPr algn="just" fontAlgn="base">
              <a:buClr>
                <a:srgbClr val="CC0066"/>
              </a:buClr>
              <a:buFont typeface="Wingdings" pitchFamily="2" charset="2"/>
              <a:buChar char="v"/>
            </a:pPr>
            <a:r>
              <a:rPr lang="en-US" sz="2300" dirty="0" smtClean="0">
                <a:latin typeface="Bell MT" pitchFamily="18" charset="0"/>
              </a:rPr>
              <a:t>   The material handling problem must be analyzed 	thoroughly at the time planning of various machines 	and tools needed before erection of factory building.</a:t>
            </a:r>
          </a:p>
          <a:p>
            <a:pPr algn="just" fontAlgn="base">
              <a:buClr>
                <a:srgbClr val="CC0066"/>
              </a:buClr>
              <a:buFont typeface="Wingdings" pitchFamily="2" charset="2"/>
              <a:buChar char="v"/>
            </a:pPr>
            <a:endParaRPr lang="en-US" sz="2300" dirty="0" smtClean="0">
              <a:latin typeface="Bell MT" pitchFamily="18" charset="0"/>
            </a:endParaRPr>
          </a:p>
          <a:p>
            <a:pPr algn="just" fontAlgn="base">
              <a:buClr>
                <a:srgbClr val="CC0066"/>
              </a:buClr>
              <a:buFont typeface="Wingdings" pitchFamily="2" charset="2"/>
              <a:buChar char="v"/>
            </a:pPr>
            <a:r>
              <a:rPr lang="en-US" sz="2300" dirty="0" smtClean="0">
                <a:latin typeface="Bell MT" pitchFamily="18" charset="0"/>
              </a:rPr>
              <a:t>   While designing new plants, materials handling is a prime 	consideration and several existing plants can be 	modified by the utilization of modem material 	handling devices. </a:t>
            </a:r>
          </a:p>
          <a:p>
            <a:pPr algn="just" fontAlgn="base">
              <a:buClr>
                <a:srgbClr val="CC0066"/>
              </a:buClr>
              <a:buFont typeface="Wingdings" pitchFamily="2" charset="2"/>
              <a:buChar char="v"/>
            </a:pPr>
            <a:endParaRPr lang="en-US" sz="2300" dirty="0" smtClean="0">
              <a:latin typeface="Bell MT" pitchFamily="18" charset="0"/>
            </a:endParaRPr>
          </a:p>
          <a:p>
            <a:pPr algn="just" fontAlgn="base">
              <a:buClr>
                <a:srgbClr val="CC0066"/>
              </a:buClr>
              <a:buFont typeface="Wingdings" pitchFamily="2" charset="2"/>
              <a:buChar char="v"/>
            </a:pPr>
            <a:r>
              <a:rPr lang="en-US" sz="2300" dirty="0" smtClean="0">
                <a:latin typeface="Bell MT" pitchFamily="18" charset="0"/>
              </a:rPr>
              <a:t>   The cost of production is decreased by the use of these 	devices since these devices increase output, improve 	the quality and speed up the deliveries.</a:t>
            </a:r>
            <a:endParaRPr lang="en-US" sz="2300" dirty="0">
              <a:latin typeface="Bell MT"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Desktop\material-handling-equipments-3-638.jpg"/>
          <p:cNvPicPr>
            <a:picLocks noChangeAspect="1" noChangeArrowheads="1"/>
          </p:cNvPicPr>
          <p:nvPr/>
        </p:nvPicPr>
        <p:blipFill>
          <a:blip r:embed="rId2" cstate="print"/>
          <a:srcRect/>
          <a:stretch>
            <a:fillRect/>
          </a:stretch>
        </p:blipFill>
        <p:spPr bwMode="auto">
          <a:xfrm>
            <a:off x="4772" y="1"/>
            <a:ext cx="9139228" cy="686158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457200"/>
            <a:ext cx="6016775" cy="446276"/>
          </a:xfrm>
          <a:prstGeom prst="rect">
            <a:avLst/>
          </a:prstGeom>
        </p:spPr>
        <p:txBody>
          <a:bodyPr wrap="none">
            <a:spAutoFit/>
          </a:bodyPr>
          <a:lstStyle/>
          <a:p>
            <a:r>
              <a:rPr lang="en-US" sz="2300" b="1" u="sng" dirty="0" smtClean="0">
                <a:solidFill>
                  <a:srgbClr val="0070C0"/>
                </a:solidFill>
                <a:latin typeface="Bell MT" pitchFamily="18" charset="0"/>
              </a:rPr>
              <a:t>The </a:t>
            </a:r>
            <a:r>
              <a:rPr lang="en-US" sz="2300" b="1" u="sng" dirty="0" smtClean="0">
                <a:latin typeface="Bell MT" pitchFamily="18" charset="0"/>
              </a:rPr>
              <a:t>Twenty</a:t>
            </a:r>
            <a:r>
              <a:rPr lang="en-US" sz="2300" b="1" u="sng" dirty="0" smtClean="0">
                <a:solidFill>
                  <a:srgbClr val="0070C0"/>
                </a:solidFill>
                <a:latin typeface="Bell MT" pitchFamily="18" charset="0"/>
              </a:rPr>
              <a:t> Principles of Material Handling</a:t>
            </a:r>
            <a:endParaRPr lang="en-US" sz="2300" b="1" u="sng" dirty="0">
              <a:solidFill>
                <a:srgbClr val="0070C0"/>
              </a:solidFill>
              <a:latin typeface="Bell MT" pitchFamily="18" charset="0"/>
            </a:endParaRPr>
          </a:p>
        </p:txBody>
      </p:sp>
      <p:sp>
        <p:nvSpPr>
          <p:cNvPr id="5" name="Rectangle 4"/>
          <p:cNvSpPr/>
          <p:nvPr/>
        </p:nvSpPr>
        <p:spPr>
          <a:xfrm>
            <a:off x="762000" y="1143000"/>
            <a:ext cx="7772400" cy="1323439"/>
          </a:xfrm>
          <a:prstGeom prst="rect">
            <a:avLst/>
          </a:prstGeom>
        </p:spPr>
        <p:txBody>
          <a:bodyPr wrap="square">
            <a:spAutoFit/>
          </a:bodyPr>
          <a:lstStyle/>
          <a:p>
            <a:pPr marL="457200" indent="-457200">
              <a:buAutoNum type="arabicPeriod"/>
            </a:pPr>
            <a:r>
              <a:rPr lang="en-US" sz="2000" b="1" u="sng" dirty="0" smtClean="0">
                <a:solidFill>
                  <a:srgbClr val="CC0066"/>
                </a:solidFill>
                <a:latin typeface="Bell MT" pitchFamily="18" charset="0"/>
              </a:rPr>
              <a:t>Orientation Principle</a:t>
            </a:r>
          </a:p>
          <a:p>
            <a:pPr algn="just"/>
            <a:r>
              <a:rPr lang="en-US" sz="2000" dirty="0" smtClean="0">
                <a:latin typeface="Bell MT" pitchFamily="18" charset="0"/>
              </a:rPr>
              <a:t>Study the system relationships thoroughly prior to preliminary planning in order to identify existing methods and problems, physical and economic constraints, and to establish future requirements and goals.</a:t>
            </a:r>
            <a:endParaRPr lang="en-US" sz="2000" dirty="0">
              <a:latin typeface="Bell MT" pitchFamily="18" charset="0"/>
            </a:endParaRPr>
          </a:p>
        </p:txBody>
      </p:sp>
      <p:sp>
        <p:nvSpPr>
          <p:cNvPr id="7" name="Rectangle 6"/>
          <p:cNvSpPr/>
          <p:nvPr/>
        </p:nvSpPr>
        <p:spPr>
          <a:xfrm>
            <a:off x="3505200" y="2712184"/>
            <a:ext cx="4953000" cy="1631216"/>
          </a:xfrm>
          <a:prstGeom prst="rect">
            <a:avLst/>
          </a:prstGeom>
        </p:spPr>
        <p:txBody>
          <a:bodyPr wrap="square">
            <a:spAutoFit/>
          </a:bodyPr>
          <a:lstStyle/>
          <a:p>
            <a:r>
              <a:rPr lang="en-US" sz="2000" b="1" u="sng" dirty="0" smtClean="0">
                <a:solidFill>
                  <a:srgbClr val="CC0066"/>
                </a:solidFill>
                <a:latin typeface="Bell MT" pitchFamily="18" charset="0"/>
              </a:rPr>
              <a:t>2. Planning Principle</a:t>
            </a:r>
          </a:p>
          <a:p>
            <a:pPr algn="just"/>
            <a:r>
              <a:rPr lang="en-US" sz="2000" dirty="0" smtClean="0">
                <a:latin typeface="Bell MT" pitchFamily="18" charset="0"/>
              </a:rPr>
              <a:t>Establish a plan to include basic requirements, desirable options, and the consideration of contingencies for all material handling and storage activities.</a:t>
            </a:r>
            <a:endParaRPr lang="en-US" sz="2000" dirty="0">
              <a:latin typeface="Bell MT" pitchFamily="18" charset="0"/>
            </a:endParaRPr>
          </a:p>
        </p:txBody>
      </p:sp>
      <p:pic>
        <p:nvPicPr>
          <p:cNvPr id="27651" name="Picture 3" descr="C:\Users\User\Desktop\material-requirement-plan-line-color-260nw-1664210062.jpg"/>
          <p:cNvPicPr>
            <a:picLocks noChangeAspect="1" noChangeArrowheads="1"/>
          </p:cNvPicPr>
          <p:nvPr/>
        </p:nvPicPr>
        <p:blipFill>
          <a:blip r:embed="rId2" cstate="print"/>
          <a:srcRect/>
          <a:stretch>
            <a:fillRect/>
          </a:stretch>
        </p:blipFill>
        <p:spPr bwMode="auto">
          <a:xfrm>
            <a:off x="762000" y="2362200"/>
            <a:ext cx="2743200" cy="1905000"/>
          </a:xfrm>
          <a:prstGeom prst="rect">
            <a:avLst/>
          </a:prstGeom>
          <a:noFill/>
        </p:spPr>
      </p:pic>
      <p:sp>
        <p:nvSpPr>
          <p:cNvPr id="9" name="Rectangle 8"/>
          <p:cNvSpPr/>
          <p:nvPr/>
        </p:nvSpPr>
        <p:spPr>
          <a:xfrm>
            <a:off x="685800" y="4464784"/>
            <a:ext cx="7924800" cy="1631216"/>
          </a:xfrm>
          <a:prstGeom prst="rect">
            <a:avLst/>
          </a:prstGeom>
        </p:spPr>
        <p:txBody>
          <a:bodyPr wrap="square">
            <a:spAutoFit/>
          </a:bodyPr>
          <a:lstStyle/>
          <a:p>
            <a:r>
              <a:rPr lang="en-US" sz="2000" b="1" u="sng" dirty="0" smtClean="0">
                <a:solidFill>
                  <a:srgbClr val="CC0066"/>
                </a:solidFill>
                <a:latin typeface="Bell MT" pitchFamily="18" charset="0"/>
              </a:rPr>
              <a:t>3. Systems Principle </a:t>
            </a:r>
          </a:p>
          <a:p>
            <a:pPr algn="just"/>
            <a:r>
              <a:rPr lang="en-US" sz="2000" dirty="0" smtClean="0">
                <a:latin typeface="Bell MT" pitchFamily="18" charset="0"/>
              </a:rPr>
              <a:t>Integrate those handling and storage activities which are economically viable into a coordinated system of operation including receiving, inspection, storage, production, assembly, packaging, warehousing, shipping and transportation.</a:t>
            </a:r>
            <a:endParaRPr lang="en-US" sz="2000" dirty="0">
              <a:latin typeface="Bell MT"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60712"/>
            <a:ext cx="7239000" cy="5940088"/>
          </a:xfrm>
          <a:prstGeom prst="rect">
            <a:avLst/>
          </a:prstGeom>
        </p:spPr>
        <p:txBody>
          <a:bodyPr wrap="square">
            <a:spAutoFit/>
          </a:bodyPr>
          <a:lstStyle/>
          <a:p>
            <a:r>
              <a:rPr lang="en-US" sz="2000" b="1" u="sng" dirty="0" smtClean="0">
                <a:solidFill>
                  <a:srgbClr val="CC0066"/>
                </a:solidFill>
                <a:latin typeface="Bell MT" pitchFamily="18" charset="0"/>
              </a:rPr>
              <a:t>4. Unit Load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Handle product in as large a unit load as practical.</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5. Space Utilization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Make effective utilization of all cubic space.</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6. Standardization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Standardize handling methods and equipment wherever 	possible.</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7. Ergonomic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Recognize human capabilities and limitations by designing 	material handling equipment and procedures for effective 	interaction with the people using the system.</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8. Energy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Include energy consumption of the material handling 	systems and material handling procedures when making 	comparisons or preparing economic justifications.</a:t>
            </a:r>
            <a:endParaRPr lang="en-US" sz="2000" dirty="0">
              <a:latin typeface="Bell MT"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848600" cy="6247864"/>
          </a:xfrm>
          <a:prstGeom prst="rect">
            <a:avLst/>
          </a:prstGeom>
        </p:spPr>
        <p:txBody>
          <a:bodyPr wrap="square">
            <a:spAutoFit/>
          </a:bodyPr>
          <a:lstStyle/>
          <a:p>
            <a:r>
              <a:rPr lang="en-US" sz="2000" b="1" u="sng" dirty="0" smtClean="0">
                <a:solidFill>
                  <a:srgbClr val="CC0066"/>
                </a:solidFill>
                <a:latin typeface="Bell MT" pitchFamily="18" charset="0"/>
              </a:rPr>
              <a:t>9. Ecology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Minimize adverse effects on the environment when selecting 	material handling equipment and procedures.</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10. Mechanization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Mechanize the handling process where feasible to increase 	efficiency and economy in the handling of materials.</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11. Flexibility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Use methods and equipment which can perform a variety of 	tasks under a variety of operating conditions.</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12. Simplification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Simplify handling by eliminating, reducing, or combining 	unnecessary movements and/or equipment.</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13. Gravity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Utilize gravity to move material wherever possible, while 	respecting limitations concerning safety, product damage and 	loss.</a:t>
            </a:r>
            <a:endParaRPr lang="en-US" sz="2000" dirty="0">
              <a:latin typeface="Bell MT"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457200"/>
            <a:ext cx="7620000" cy="5632311"/>
          </a:xfrm>
          <a:prstGeom prst="rect">
            <a:avLst/>
          </a:prstGeom>
        </p:spPr>
        <p:txBody>
          <a:bodyPr wrap="square">
            <a:spAutoFit/>
          </a:bodyPr>
          <a:lstStyle/>
          <a:p>
            <a:r>
              <a:rPr lang="en-US" sz="2000" b="1" u="sng" dirty="0" smtClean="0">
                <a:solidFill>
                  <a:srgbClr val="CC0066"/>
                </a:solidFill>
                <a:latin typeface="Bell MT" pitchFamily="18" charset="0"/>
              </a:rPr>
              <a:t>14. Safety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Provide safe material handling equipment and methods which 	follow existing safety codes and regulations in addition to 	accrued experience.</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15. Computerization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	Consider computerization in material handling and storage 	systems, when circumstances warrant, for improved material 	and information control.</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16. System Flow Principle</a:t>
            </a:r>
            <a:r>
              <a:rPr lang="en-US" sz="2000" u="sng" dirty="0" smtClean="0">
                <a:solidFill>
                  <a:srgbClr val="CC0066"/>
                </a:solidFill>
                <a:latin typeface="Bell MT" pitchFamily="18" charset="0"/>
              </a:rPr>
              <a:t/>
            </a:r>
            <a:br>
              <a:rPr lang="en-US" sz="2000" u="sng" dirty="0" smtClean="0">
                <a:solidFill>
                  <a:srgbClr val="CC0066"/>
                </a:solidFill>
                <a:latin typeface="Bell MT" pitchFamily="18" charset="0"/>
              </a:rPr>
            </a:br>
            <a:r>
              <a:rPr lang="en-US" sz="2000" dirty="0" smtClean="0">
                <a:solidFill>
                  <a:srgbClr val="CC0066"/>
                </a:solidFill>
                <a:latin typeface="Bell MT" pitchFamily="18" charset="0"/>
              </a:rPr>
              <a:t>	</a:t>
            </a:r>
            <a:r>
              <a:rPr lang="en-US" sz="2000" dirty="0" smtClean="0">
                <a:latin typeface="Bell MT" pitchFamily="18" charset="0"/>
              </a:rPr>
              <a:t>Integrate data flow with the physical material flow in handling 	and storage.</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17. Layout Principle</a:t>
            </a:r>
            <a:r>
              <a:rPr lang="en-US" sz="2000" u="sng" dirty="0" smtClean="0">
                <a:solidFill>
                  <a:srgbClr val="CC0066"/>
                </a:solidFill>
                <a:latin typeface="Bell MT" pitchFamily="18" charset="0"/>
              </a:rPr>
              <a:t/>
            </a:r>
            <a:br>
              <a:rPr lang="en-US" sz="2000" u="sng" dirty="0" smtClean="0">
                <a:solidFill>
                  <a:srgbClr val="CC0066"/>
                </a:solidFill>
                <a:latin typeface="Bell MT" pitchFamily="18" charset="0"/>
              </a:rPr>
            </a:br>
            <a:r>
              <a:rPr lang="en-US" sz="2000" dirty="0" smtClean="0">
                <a:solidFill>
                  <a:srgbClr val="CC0066"/>
                </a:solidFill>
                <a:latin typeface="Bell MT" pitchFamily="18" charset="0"/>
              </a:rPr>
              <a:t>	</a:t>
            </a:r>
            <a:r>
              <a:rPr lang="en-US" sz="2000" dirty="0" smtClean="0">
                <a:latin typeface="Bell MT" pitchFamily="18" charset="0"/>
              </a:rPr>
              <a:t>Prepare an operational sequence and equipment layout for all 	viable system solutions, then select the alternative system 	which best integrates efficiency and effectiveness.</a:t>
            </a:r>
            <a:endParaRPr lang="en-US" sz="2000" dirty="0">
              <a:latin typeface="Bell MT"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40572"/>
            <a:ext cx="7543800" cy="4093428"/>
          </a:xfrm>
          <a:prstGeom prst="rect">
            <a:avLst/>
          </a:prstGeom>
        </p:spPr>
        <p:txBody>
          <a:bodyPr wrap="square">
            <a:spAutoFit/>
          </a:bodyPr>
          <a:lstStyle/>
          <a:p>
            <a:r>
              <a:rPr lang="en-US" sz="2000" b="1" u="sng" dirty="0" smtClean="0">
                <a:solidFill>
                  <a:srgbClr val="CC0066"/>
                </a:solidFill>
                <a:latin typeface="Bell MT" pitchFamily="18" charset="0"/>
              </a:rPr>
              <a:t>18. Cost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Compare the economic justification of alternate solutions in equipment and methods on the basis of economic effectiveness as measured by expense per unit handled.</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19. Maintenance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Prepare a plan for preventive maintenance and scheduled repairs on all material handling equipment.</a:t>
            </a:r>
            <a:br>
              <a:rPr lang="en-US" sz="2000" dirty="0" smtClean="0">
                <a:latin typeface="Bell MT" pitchFamily="18" charset="0"/>
              </a:rPr>
            </a:br>
            <a:r>
              <a:rPr lang="en-US" sz="2000" dirty="0" smtClean="0">
                <a:latin typeface="Bell MT" pitchFamily="18" charset="0"/>
              </a:rPr>
              <a:t/>
            </a:r>
            <a:br>
              <a:rPr lang="en-US" sz="2000" dirty="0" smtClean="0">
                <a:latin typeface="Bell MT" pitchFamily="18" charset="0"/>
              </a:rPr>
            </a:br>
            <a:r>
              <a:rPr lang="en-US" sz="2000" b="1" u="sng" dirty="0" smtClean="0">
                <a:solidFill>
                  <a:srgbClr val="CC0066"/>
                </a:solidFill>
                <a:latin typeface="Bell MT" pitchFamily="18" charset="0"/>
              </a:rPr>
              <a:t>20. Obsolescence Principle</a:t>
            </a:r>
            <a:r>
              <a:rPr lang="en-US" sz="2000" dirty="0" smtClean="0">
                <a:latin typeface="Bell MT" pitchFamily="18" charset="0"/>
              </a:rPr>
              <a:t/>
            </a:r>
            <a:br>
              <a:rPr lang="en-US" sz="2000" dirty="0" smtClean="0">
                <a:latin typeface="Bell MT" pitchFamily="18" charset="0"/>
              </a:rPr>
            </a:br>
            <a:r>
              <a:rPr lang="en-US" sz="2000" dirty="0" smtClean="0">
                <a:latin typeface="Bell MT" pitchFamily="18" charset="0"/>
              </a:rPr>
              <a:t>Prepare a long range and economically sound policy for replacement of obsolete equipment and methods with special consideration to after-tax life cycle costs.</a:t>
            </a:r>
            <a:endParaRPr lang="en-US" sz="2000" dirty="0">
              <a:latin typeface="Bell MT"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6fdeff01c666322def99f14bf1776d8f.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erial Flow | Creative Safety Suppl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6207" y="381000"/>
            <a:ext cx="3308085" cy="461665"/>
          </a:xfrm>
          <a:prstGeom prst="rect">
            <a:avLst/>
          </a:prstGeom>
        </p:spPr>
        <p:txBody>
          <a:bodyPr wrap="none">
            <a:spAutoFit/>
          </a:bodyPr>
          <a:lstStyle/>
          <a:p>
            <a:r>
              <a:rPr lang="en-US" sz="2400" b="1" u="sng" dirty="0" smtClean="0">
                <a:solidFill>
                  <a:srgbClr val="00B050"/>
                </a:solidFill>
                <a:latin typeface="Bell MT" pitchFamily="18" charset="0"/>
              </a:rPr>
              <a:t>Materials Management</a:t>
            </a:r>
            <a:endParaRPr lang="en-US" sz="2400" u="sng" dirty="0">
              <a:solidFill>
                <a:srgbClr val="00B050"/>
              </a:solidFill>
              <a:latin typeface="Bell MT" pitchFamily="18" charset="0"/>
            </a:endParaRPr>
          </a:p>
        </p:txBody>
      </p:sp>
      <p:sp>
        <p:nvSpPr>
          <p:cNvPr id="5" name="Rectangle 4"/>
          <p:cNvSpPr/>
          <p:nvPr/>
        </p:nvSpPr>
        <p:spPr>
          <a:xfrm>
            <a:off x="990600" y="838200"/>
            <a:ext cx="1172116" cy="400110"/>
          </a:xfrm>
          <a:prstGeom prst="rect">
            <a:avLst/>
          </a:prstGeom>
        </p:spPr>
        <p:txBody>
          <a:bodyPr wrap="none">
            <a:spAutoFit/>
          </a:bodyPr>
          <a:lstStyle/>
          <a:p>
            <a:r>
              <a:rPr lang="en-US" sz="2000" b="1" u="sng" dirty="0" smtClean="0">
                <a:solidFill>
                  <a:srgbClr val="00B0F0"/>
                </a:solidFill>
                <a:latin typeface="Bell MT" pitchFamily="18" charset="0"/>
              </a:rPr>
              <a:t>Meaning</a:t>
            </a:r>
            <a:endParaRPr lang="en-US" u="sng" dirty="0">
              <a:solidFill>
                <a:srgbClr val="00B0F0"/>
              </a:solidFill>
              <a:latin typeface="Bell MT" pitchFamily="18" charset="0"/>
            </a:endParaRPr>
          </a:p>
        </p:txBody>
      </p:sp>
      <p:sp>
        <p:nvSpPr>
          <p:cNvPr id="6" name="Rectangle 5"/>
          <p:cNvSpPr/>
          <p:nvPr/>
        </p:nvSpPr>
        <p:spPr>
          <a:xfrm>
            <a:off x="685800" y="1255455"/>
            <a:ext cx="7848600" cy="2554545"/>
          </a:xfrm>
          <a:prstGeom prst="rect">
            <a:avLst/>
          </a:prstGeom>
        </p:spPr>
        <p:txBody>
          <a:bodyPr wrap="square">
            <a:spAutoFit/>
          </a:bodyPr>
          <a:lstStyle/>
          <a:p>
            <a:pPr marL="457200" indent="-457200" algn="just">
              <a:buClr>
                <a:srgbClr val="CC0066"/>
              </a:buClr>
              <a:buFont typeface="Wingdings" pitchFamily="2" charset="2"/>
              <a:buChar char="v"/>
            </a:pPr>
            <a:r>
              <a:rPr lang="en-US" sz="2000" dirty="0" smtClean="0">
                <a:latin typeface="Times New Roman" pitchFamily="18" charset="0"/>
                <a:cs typeface="Times New Roman" pitchFamily="18" charset="0"/>
              </a:rPr>
              <a:t>The need for materials management was first felt in manufacturing undertakings.</a:t>
            </a:r>
          </a:p>
          <a:p>
            <a:pPr marL="457200" indent="-457200" algn="just">
              <a:buClr>
                <a:srgbClr val="CC0066"/>
              </a:buClr>
            </a:pPr>
            <a:r>
              <a:rPr lang="en-US" sz="2000" dirty="0" smtClean="0">
                <a:latin typeface="Times New Roman" pitchFamily="18" charset="0"/>
                <a:cs typeface="Times New Roman" pitchFamily="18" charset="0"/>
              </a:rPr>
              <a:t> </a:t>
            </a:r>
          </a:p>
          <a:p>
            <a:pPr marL="457200" indent="-457200" algn="just">
              <a:buClr>
                <a:srgbClr val="CC0066"/>
              </a:buClr>
              <a:buFont typeface="Wingdings" pitchFamily="2" charset="2"/>
              <a:buChar char="v"/>
            </a:pPr>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servicing organizations</a:t>
            </a:r>
            <a:r>
              <a:rPr lang="en-US" sz="2000" dirty="0" smtClean="0">
                <a:latin typeface="Times New Roman" pitchFamily="18" charset="0"/>
                <a:cs typeface="Times New Roman" pitchFamily="18" charset="0"/>
              </a:rPr>
              <a:t> also started feeling the need for this control. </a:t>
            </a:r>
          </a:p>
          <a:p>
            <a:pPr marL="457200" indent="-457200" algn="just">
              <a:buClr>
                <a:srgbClr val="CC0066"/>
              </a:buClr>
            </a:pPr>
            <a:endParaRPr lang="en-US" sz="2000" dirty="0" smtClean="0">
              <a:latin typeface="Times New Roman" pitchFamily="18" charset="0"/>
              <a:cs typeface="Times New Roman" pitchFamily="18" charset="0"/>
            </a:endParaRPr>
          </a:p>
          <a:p>
            <a:pPr marL="457200" indent="-457200" algn="just">
              <a:buClr>
                <a:srgbClr val="CC0066"/>
              </a:buClr>
              <a:buFont typeface="Wingdings" pitchFamily="2" charset="2"/>
              <a:buChar char="v"/>
            </a:pPr>
            <a:r>
              <a:rPr lang="en-US" sz="2000" dirty="0" smtClean="0">
                <a:latin typeface="Times New Roman" pitchFamily="18" charset="0"/>
                <a:cs typeface="Times New Roman" pitchFamily="18" charset="0"/>
              </a:rPr>
              <a:t>And now even </a:t>
            </a:r>
            <a:r>
              <a:rPr lang="en-US" sz="2000" b="1" dirty="0" smtClean="0">
                <a:latin typeface="Times New Roman" pitchFamily="18" charset="0"/>
                <a:cs typeface="Times New Roman" pitchFamily="18" charset="0"/>
              </a:rPr>
              <a:t>non-trading organizations </a:t>
            </a:r>
            <a:r>
              <a:rPr lang="en-US" sz="2000" dirty="0" smtClean="0">
                <a:latin typeface="Times New Roman" pitchFamily="18" charset="0"/>
                <a:cs typeface="Times New Roman" pitchFamily="18" charset="0"/>
              </a:rPr>
              <a:t>like hospitals, universities etc. have realized the importance of materials management. </a:t>
            </a:r>
          </a:p>
        </p:txBody>
      </p:sp>
      <p:sp>
        <p:nvSpPr>
          <p:cNvPr id="7" name="Rectangle 6"/>
          <p:cNvSpPr/>
          <p:nvPr/>
        </p:nvSpPr>
        <p:spPr>
          <a:xfrm>
            <a:off x="3124200" y="2999125"/>
            <a:ext cx="5486400" cy="400110"/>
          </a:xfrm>
          <a:prstGeom prst="rect">
            <a:avLst/>
          </a:prstGeom>
        </p:spPr>
        <p:txBody>
          <a:bodyPr wrap="square">
            <a:spAutoFit/>
          </a:bodyPr>
          <a:lstStyle/>
          <a:p>
            <a:pPr algn="just"/>
            <a:r>
              <a:rPr lang="en-US" sz="2000" dirty="0" smtClean="0">
                <a:latin typeface="Bell MT" pitchFamily="18" charset="0"/>
              </a:rPr>
              <a:t>	</a:t>
            </a:r>
            <a:endParaRPr lang="en-US" sz="2000" dirty="0">
              <a:latin typeface="Bell MT" pitchFamily="18" charset="0"/>
            </a:endParaRPr>
          </a:p>
        </p:txBody>
      </p:sp>
      <p:pic>
        <p:nvPicPr>
          <p:cNvPr id="1026" name="Picture 2" descr="C:\Users\User\Desktop\watercolor-background-png-favpng-N2Qa7088b02zeSN1NLrjwxxB4_t.jpg"/>
          <p:cNvPicPr>
            <a:picLocks noChangeAspect="1" noChangeArrowheads="1"/>
          </p:cNvPicPr>
          <p:nvPr/>
        </p:nvPicPr>
        <p:blipFill>
          <a:blip r:embed="rId2" cstate="print"/>
          <a:srcRect/>
          <a:stretch>
            <a:fillRect/>
          </a:stretch>
        </p:blipFill>
        <p:spPr bwMode="auto">
          <a:xfrm>
            <a:off x="6400800" y="3986980"/>
            <a:ext cx="1981200" cy="2109019"/>
          </a:xfrm>
          <a:prstGeom prst="rect">
            <a:avLst/>
          </a:prstGeom>
          <a:noFill/>
        </p:spPr>
      </p:pic>
      <p:sp>
        <p:nvSpPr>
          <p:cNvPr id="8" name="Rectangle 7"/>
          <p:cNvSpPr/>
          <p:nvPr/>
        </p:nvSpPr>
        <p:spPr>
          <a:xfrm>
            <a:off x="685800" y="4267200"/>
            <a:ext cx="5562600" cy="1323439"/>
          </a:xfrm>
          <a:prstGeom prst="rect">
            <a:avLst/>
          </a:prstGeom>
        </p:spPr>
        <p:txBody>
          <a:bodyPr wrap="square">
            <a:spAutoFit/>
          </a:bodyPr>
          <a:lstStyle/>
          <a:p>
            <a:pPr marL="457200" indent="-457200" algn="just">
              <a:buClr>
                <a:srgbClr val="CC0066"/>
              </a:buClr>
              <a:buFont typeface="Wingdings" pitchFamily="2" charset="2"/>
              <a:buChar char="v"/>
            </a:pPr>
            <a:r>
              <a:rPr lang="en-US" sz="2000" dirty="0" smtClean="0">
                <a:latin typeface="Times New Roman" pitchFamily="18" charset="0"/>
                <a:cs typeface="Times New Roman" pitchFamily="18" charset="0"/>
              </a:rPr>
              <a:t>Every organization uses a number of materials.</a:t>
            </a:r>
          </a:p>
          <a:p>
            <a:pPr marL="457200" indent="-457200" algn="just">
              <a:buClr>
                <a:srgbClr val="CC0066"/>
              </a:buClr>
            </a:pPr>
            <a:r>
              <a:rPr lang="en-US" sz="2000" dirty="0" smtClean="0">
                <a:latin typeface="Times New Roman" pitchFamily="18" charset="0"/>
                <a:cs typeface="Times New Roman" pitchFamily="18" charset="0"/>
              </a:rPr>
              <a:t> </a:t>
            </a:r>
          </a:p>
          <a:p>
            <a:pPr marL="457200" indent="-457200" algn="just">
              <a:buClr>
                <a:srgbClr val="CC0066"/>
              </a:buClr>
              <a:buFont typeface="Wingdings" pitchFamily="2" charset="2"/>
              <a:buChar char="v"/>
            </a:pPr>
            <a:r>
              <a:rPr lang="en-US" sz="2000" dirty="0" smtClean="0">
                <a:latin typeface="Times New Roman" pitchFamily="18" charset="0"/>
                <a:cs typeface="Times New Roman" pitchFamily="18" charset="0"/>
              </a:rPr>
              <a:t>It is necessary that these materials are properly </a:t>
            </a:r>
            <a:r>
              <a:rPr lang="en-US" sz="2000" b="1" dirty="0" smtClean="0">
                <a:solidFill>
                  <a:srgbClr val="00B0F0"/>
                </a:solidFill>
                <a:latin typeface="Times New Roman" pitchFamily="18" charset="0"/>
                <a:cs typeface="Times New Roman" pitchFamily="18" charset="0"/>
              </a:rPr>
              <a:t>purchased</a:t>
            </a:r>
            <a:r>
              <a:rPr lang="en-US" sz="2000" b="1" dirty="0" smtClean="0">
                <a:solidFill>
                  <a:srgbClr val="FF00FF"/>
                </a:solidFill>
                <a:latin typeface="Times New Roman" pitchFamily="18" charset="0"/>
                <a:cs typeface="Times New Roman" pitchFamily="18" charset="0"/>
              </a:rPr>
              <a:t>, stored </a:t>
            </a:r>
            <a:r>
              <a:rPr lang="en-US" sz="2000" dirty="0" smtClean="0">
                <a:latin typeface="Times New Roman" pitchFamily="18" charset="0"/>
                <a:cs typeface="Times New Roman" pitchFamily="18" charset="0"/>
              </a:rPr>
              <a:t>and</a:t>
            </a:r>
            <a:r>
              <a:rPr lang="en-US" sz="2000" dirty="0" smtClean="0">
                <a:solidFill>
                  <a:srgbClr val="00B050"/>
                </a:solidFill>
                <a:latin typeface="Times New Roman" pitchFamily="18" charset="0"/>
                <a:cs typeface="Times New Roman" pitchFamily="18" charset="0"/>
              </a:rPr>
              <a:t> </a:t>
            </a:r>
            <a:r>
              <a:rPr lang="en-US" sz="2000" b="1" dirty="0" smtClean="0">
                <a:solidFill>
                  <a:srgbClr val="00B050"/>
                </a:solidFill>
                <a:latin typeface="Times New Roman" pitchFamily="18" charset="0"/>
                <a:cs typeface="Times New Roman" pitchFamily="18" charset="0"/>
              </a:rPr>
              <a:t>used</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85800"/>
            <a:ext cx="4876800" cy="2246769"/>
          </a:xfrm>
          <a:prstGeom prst="rect">
            <a:avLst/>
          </a:prstGeom>
        </p:spPr>
        <p:txBody>
          <a:bodyPr wrap="square">
            <a:spAutoFit/>
          </a:bodyPr>
          <a:lstStyle/>
          <a:p>
            <a:pPr marL="290513" indent="-290513" algn="just">
              <a:buClr>
                <a:srgbClr val="C00000"/>
              </a:buClr>
              <a:buFont typeface="Wingdings" pitchFamily="2" charset="2"/>
              <a:buChar char="v"/>
            </a:pPr>
            <a:r>
              <a:rPr lang="en-US" sz="2000" dirty="0" smtClean="0">
                <a:latin typeface="Bell MT" pitchFamily="18" charset="0"/>
              </a:rPr>
              <a:t>Any </a:t>
            </a:r>
            <a:r>
              <a:rPr lang="en-US" sz="2000" b="1" dirty="0" smtClean="0">
                <a:latin typeface="Bell MT" pitchFamily="18" charset="0"/>
              </a:rPr>
              <a:t>avoidable amount spent </a:t>
            </a:r>
            <a:r>
              <a:rPr lang="en-US" sz="2000" dirty="0" smtClean="0">
                <a:latin typeface="Bell MT" pitchFamily="18" charset="0"/>
              </a:rPr>
              <a:t>on materials or </a:t>
            </a:r>
            <a:r>
              <a:rPr lang="en-US" sz="2000" b="1" dirty="0" smtClean="0">
                <a:latin typeface="Bell MT" pitchFamily="18" charset="0"/>
              </a:rPr>
              <a:t>any loss due to wastage</a:t>
            </a:r>
            <a:r>
              <a:rPr lang="en-US" sz="2000" dirty="0" smtClean="0">
                <a:latin typeface="Bell MT" pitchFamily="18" charset="0"/>
              </a:rPr>
              <a:t> of materials increases the cost of production.</a:t>
            </a:r>
          </a:p>
          <a:p>
            <a:pPr marL="290513" indent="-290513" algn="just">
              <a:buClr>
                <a:srgbClr val="C00000"/>
              </a:buClr>
              <a:buFont typeface="Wingdings" pitchFamily="2" charset="2"/>
              <a:buChar char="v"/>
            </a:pPr>
            <a:endParaRPr lang="en-US" sz="2000" dirty="0" smtClean="0">
              <a:latin typeface="Bell MT" pitchFamily="18" charset="0"/>
            </a:endParaRPr>
          </a:p>
          <a:p>
            <a:pPr marL="290513" indent="-290513" algn="just">
              <a:buClr>
                <a:srgbClr val="C00000"/>
              </a:buClr>
              <a:buFont typeface="Wingdings" pitchFamily="2" charset="2"/>
              <a:buChar char="v"/>
            </a:pPr>
            <a:r>
              <a:rPr lang="en-US" sz="2000" dirty="0" smtClean="0">
                <a:latin typeface="Bell MT" pitchFamily="18" charset="0"/>
              </a:rPr>
              <a:t>The object of materials management is to </a:t>
            </a:r>
            <a:r>
              <a:rPr lang="en-US" sz="2000" b="1" dirty="0" smtClean="0">
                <a:latin typeface="Bell MT" pitchFamily="18" charset="0"/>
              </a:rPr>
              <a:t>attack materials cost </a:t>
            </a:r>
            <a:r>
              <a:rPr lang="en-US" sz="2000" dirty="0" smtClean="0">
                <a:latin typeface="Bell MT" pitchFamily="18" charset="0"/>
              </a:rPr>
              <a:t>on all fronts and to optimize the overall end results.</a:t>
            </a:r>
          </a:p>
        </p:txBody>
      </p:sp>
      <p:sp>
        <p:nvSpPr>
          <p:cNvPr id="5" name="Rectangle 4"/>
          <p:cNvSpPr/>
          <p:nvPr/>
        </p:nvSpPr>
        <p:spPr>
          <a:xfrm>
            <a:off x="3200400" y="3276600"/>
            <a:ext cx="5181600" cy="2554545"/>
          </a:xfrm>
          <a:prstGeom prst="rect">
            <a:avLst/>
          </a:prstGeom>
        </p:spPr>
        <p:txBody>
          <a:bodyPr wrap="square">
            <a:spAutoFit/>
          </a:bodyPr>
          <a:lstStyle/>
          <a:p>
            <a:pPr marL="346075" indent="-346075" algn="just">
              <a:buClr>
                <a:srgbClr val="C00000"/>
              </a:buClr>
              <a:buFont typeface="Wingdings" pitchFamily="2" charset="2"/>
              <a:buChar char="v"/>
            </a:pPr>
            <a:r>
              <a:rPr lang="en-US" sz="2000" dirty="0" smtClean="0">
                <a:latin typeface="Bell MT" pitchFamily="18" charset="0"/>
              </a:rPr>
              <a:t>Materials management connotes controlling the </a:t>
            </a:r>
            <a:r>
              <a:rPr lang="en-US" sz="2000" b="1" dirty="0" smtClean="0">
                <a:latin typeface="Bell MT" pitchFamily="18" charset="0"/>
              </a:rPr>
              <a:t>kind, amount, location </a:t>
            </a:r>
            <a:r>
              <a:rPr lang="en-US" sz="2000" dirty="0" smtClean="0">
                <a:latin typeface="Bell MT" pitchFamily="18" charset="0"/>
              </a:rPr>
              <a:t>and turning of the various commodities used in and produced by the industrial enterprises.</a:t>
            </a:r>
          </a:p>
          <a:p>
            <a:pPr marL="346075" indent="-346075" algn="just">
              <a:buClr>
                <a:srgbClr val="C00000"/>
              </a:buClr>
              <a:buFont typeface="Wingdings" pitchFamily="2" charset="2"/>
              <a:buChar char="v"/>
            </a:pPr>
            <a:endParaRPr lang="en-US" sz="2000" dirty="0" smtClean="0">
              <a:latin typeface="Bell MT" pitchFamily="18" charset="0"/>
            </a:endParaRPr>
          </a:p>
          <a:p>
            <a:pPr marL="346075" indent="-346075" algn="just">
              <a:buClr>
                <a:srgbClr val="C00000"/>
              </a:buClr>
              <a:buFont typeface="Wingdings" pitchFamily="2" charset="2"/>
              <a:buChar char="v"/>
            </a:pPr>
            <a:r>
              <a:rPr lang="en-US" sz="2000" dirty="0" smtClean="0">
                <a:latin typeface="Bell MT" pitchFamily="18" charset="0"/>
              </a:rPr>
              <a:t>It is the control of materials in such a manner that it ensures </a:t>
            </a:r>
            <a:r>
              <a:rPr lang="en-US" sz="2000" b="1" dirty="0" smtClean="0">
                <a:latin typeface="Bell MT" pitchFamily="18" charset="0"/>
              </a:rPr>
              <a:t>maximum return on working capital.</a:t>
            </a:r>
            <a:endParaRPr lang="en-US" sz="2000" b="1" dirty="0"/>
          </a:p>
        </p:txBody>
      </p:sp>
      <p:pic>
        <p:nvPicPr>
          <p:cNvPr id="35842" name="Picture 2" descr="Top 5 Techniques to Reduce Manufacturing Costs | by SolutionBuggy | Medium"/>
          <p:cNvPicPr>
            <a:picLocks noChangeAspect="1" noChangeArrowheads="1"/>
          </p:cNvPicPr>
          <p:nvPr/>
        </p:nvPicPr>
        <p:blipFill>
          <a:blip r:embed="rId2" cstate="print"/>
          <a:srcRect/>
          <a:stretch>
            <a:fillRect/>
          </a:stretch>
        </p:blipFill>
        <p:spPr bwMode="auto">
          <a:xfrm>
            <a:off x="5791200" y="838200"/>
            <a:ext cx="2590800" cy="2133600"/>
          </a:xfrm>
          <a:prstGeom prst="rect">
            <a:avLst/>
          </a:prstGeom>
          <a:noFill/>
        </p:spPr>
      </p:pic>
      <p:pic>
        <p:nvPicPr>
          <p:cNvPr id="35843" name="Picture 3" descr="C:\Users\User\Desktop\working-capital-amazon-sellers.png"/>
          <p:cNvPicPr>
            <a:picLocks noChangeAspect="1" noChangeArrowheads="1"/>
          </p:cNvPicPr>
          <p:nvPr/>
        </p:nvPicPr>
        <p:blipFill>
          <a:blip r:embed="rId3" cstate="print"/>
          <a:srcRect/>
          <a:stretch>
            <a:fillRect/>
          </a:stretch>
        </p:blipFill>
        <p:spPr bwMode="auto">
          <a:xfrm>
            <a:off x="914400" y="3429000"/>
            <a:ext cx="2328862" cy="2209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990600"/>
            <a:ext cx="7010400" cy="2438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fontAlgn="base"/>
            <a:r>
              <a:rPr lang="en-US" sz="2000" b="1" u="sng" dirty="0" smtClean="0">
                <a:solidFill>
                  <a:srgbClr val="0070C0"/>
                </a:solidFill>
                <a:latin typeface="Bell MT" pitchFamily="18" charset="0"/>
              </a:rPr>
              <a:t>L.J. De Rose:</a:t>
            </a:r>
          </a:p>
          <a:p>
            <a:pPr algn="just" fontAlgn="base"/>
            <a:endParaRPr lang="en-US" sz="2000" dirty="0" smtClean="0">
              <a:latin typeface="Bell MT" pitchFamily="18" charset="0"/>
            </a:endParaRPr>
          </a:p>
          <a:p>
            <a:pPr algn="ctr" fontAlgn="base"/>
            <a:r>
              <a:rPr lang="en-US" sz="2000" dirty="0" smtClean="0">
                <a:latin typeface="Bell MT" pitchFamily="18" charset="0"/>
              </a:rPr>
              <a:t>“Material management is the planning, directing, controlling and co-ordination of all those activities concerned with material and inventory requirements, from the point of their inception to their introduction into manufacturing process.”</a:t>
            </a:r>
            <a:endParaRPr lang="en-US" sz="2000" dirty="0">
              <a:latin typeface="Bell MT" pitchFamily="18" charset="0"/>
            </a:endParaRPr>
          </a:p>
        </p:txBody>
      </p:sp>
      <p:sp>
        <p:nvSpPr>
          <p:cNvPr id="6" name="Rectangle 5"/>
          <p:cNvSpPr/>
          <p:nvPr/>
        </p:nvSpPr>
        <p:spPr>
          <a:xfrm>
            <a:off x="990600" y="3581400"/>
            <a:ext cx="7086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r>
              <a:rPr lang="en-US" sz="2000" b="1" u="sng" dirty="0" smtClean="0">
                <a:solidFill>
                  <a:srgbClr val="0070C0"/>
                </a:solidFill>
                <a:latin typeface="Times New Roman" pitchFamily="18" charset="0"/>
                <a:cs typeface="Times New Roman" pitchFamily="18" charset="0"/>
              </a:rPr>
              <a:t>N.K. Nair:</a:t>
            </a:r>
          </a:p>
          <a:p>
            <a:pPr fontAlgn="base"/>
            <a:endParaRPr lang="en-US" sz="2000" dirty="0" smtClean="0">
              <a:latin typeface="Times New Roman" pitchFamily="18" charset="0"/>
              <a:cs typeface="Times New Roman" pitchFamily="18" charset="0"/>
            </a:endParaRPr>
          </a:p>
          <a:p>
            <a:pPr algn="ctr" fontAlgn="base"/>
            <a:r>
              <a:rPr lang="en-US" sz="2000" dirty="0" smtClean="0">
                <a:latin typeface="Times New Roman" pitchFamily="18" charset="0"/>
                <a:cs typeface="Times New Roman" pitchFamily="18" charset="0"/>
              </a:rPr>
              <a:t>“Material management is the integrated functioning of the various sections of an organization dealing with the supply of materials and allied activities in order to achieve maximum co-ordination.”</a:t>
            </a:r>
            <a:endParaRPr lang="en-US" sz="2000" dirty="0">
              <a:latin typeface="Times New Roman" pitchFamily="18" charset="0"/>
              <a:cs typeface="Times New Roman" pitchFamily="18" charset="0"/>
            </a:endParaRPr>
          </a:p>
        </p:txBody>
      </p:sp>
      <p:sp>
        <p:nvSpPr>
          <p:cNvPr id="7" name="TextBox 6"/>
          <p:cNvSpPr txBox="1"/>
          <p:nvPr/>
        </p:nvSpPr>
        <p:spPr>
          <a:xfrm>
            <a:off x="3596139" y="381000"/>
            <a:ext cx="1890261" cy="430887"/>
          </a:xfrm>
          <a:prstGeom prst="rect">
            <a:avLst/>
          </a:prstGeom>
          <a:noFill/>
        </p:spPr>
        <p:txBody>
          <a:bodyPr wrap="none" rtlCol="0">
            <a:spAutoFit/>
          </a:bodyPr>
          <a:lstStyle/>
          <a:p>
            <a:r>
              <a:rPr lang="en-US" sz="2200" b="1" u="sng" dirty="0" smtClean="0">
                <a:solidFill>
                  <a:srgbClr val="00B050"/>
                </a:solidFill>
                <a:latin typeface="Times New Roman" pitchFamily="18" charset="0"/>
                <a:cs typeface="Times New Roman" pitchFamily="18" charset="0"/>
              </a:rPr>
              <a:t>DEFINITION</a:t>
            </a:r>
            <a:endParaRPr lang="en-US" sz="2200" b="1" u="sng" dirty="0">
              <a:solidFill>
                <a:srgbClr val="00B05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533400"/>
            <a:ext cx="4770858" cy="430887"/>
          </a:xfrm>
          <a:prstGeom prst="rect">
            <a:avLst/>
          </a:prstGeom>
        </p:spPr>
        <p:txBody>
          <a:bodyPr wrap="none">
            <a:spAutoFit/>
          </a:bodyPr>
          <a:lstStyle/>
          <a:p>
            <a:pPr fontAlgn="base"/>
            <a:r>
              <a:rPr lang="en-US" sz="2200" b="1" u="sng" dirty="0" smtClean="0">
                <a:solidFill>
                  <a:srgbClr val="00B050"/>
                </a:solidFill>
                <a:latin typeface="Times New Roman" pitchFamily="18" charset="0"/>
                <a:cs typeface="Times New Roman" pitchFamily="18" charset="0"/>
              </a:rPr>
              <a:t>Importance of Material Management</a:t>
            </a:r>
            <a:endParaRPr lang="en-US" sz="2200" b="1" u="sng" dirty="0">
              <a:solidFill>
                <a:srgbClr val="00B050"/>
              </a:solidFill>
              <a:latin typeface="Times New Roman" pitchFamily="18" charset="0"/>
              <a:cs typeface="Times New Roman" pitchFamily="18" charset="0"/>
            </a:endParaRPr>
          </a:p>
        </p:txBody>
      </p:sp>
      <p:sp>
        <p:nvSpPr>
          <p:cNvPr id="5" name="Rectangle 4"/>
          <p:cNvSpPr/>
          <p:nvPr/>
        </p:nvSpPr>
        <p:spPr>
          <a:xfrm>
            <a:off x="609600" y="990600"/>
            <a:ext cx="7924800" cy="1631216"/>
          </a:xfrm>
          <a:prstGeom prst="rect">
            <a:avLst/>
          </a:prstGeom>
        </p:spPr>
        <p:txBody>
          <a:bodyPr wrap="square">
            <a:spAutoFit/>
          </a:bodyPr>
          <a:lstStyle/>
          <a:p>
            <a:pPr algn="just"/>
            <a:r>
              <a:rPr lang="en-US" sz="2000" dirty="0" smtClean="0">
                <a:latin typeface="Times New Roman" pitchFamily="18" charset="0"/>
                <a:cs typeface="Times New Roman" pitchFamily="18" charset="0"/>
              </a:rPr>
              <a:t>Material management is a </a:t>
            </a:r>
            <a:r>
              <a:rPr lang="en-US" sz="2000" b="1" dirty="0" smtClean="0">
                <a:solidFill>
                  <a:srgbClr val="00B0F0"/>
                </a:solidFill>
                <a:latin typeface="Times New Roman" pitchFamily="18" charset="0"/>
                <a:cs typeface="Times New Roman" pitchFamily="18" charset="0"/>
              </a:rPr>
              <a:t>service function</a:t>
            </a:r>
            <a:r>
              <a:rPr lang="en-US" sz="2000" dirty="0" smtClean="0">
                <a:latin typeface="Times New Roman" pitchFamily="18" charset="0"/>
                <a:cs typeface="Times New Roman" pitchFamily="18" charset="0"/>
              </a:rPr>
              <a:t>. It is as important as </a:t>
            </a:r>
            <a:r>
              <a:rPr lang="en-US" sz="2000" b="1" i="1" dirty="0" smtClean="0">
                <a:latin typeface="Times New Roman" pitchFamily="18" charset="0"/>
                <a:cs typeface="Times New Roman" pitchFamily="18" charset="0"/>
              </a:rPr>
              <a:t>manufacturing, engineering and finance</a:t>
            </a:r>
            <a:r>
              <a:rPr lang="en-US" sz="2000" dirty="0" smtClean="0">
                <a:latin typeface="Times New Roman" pitchFamily="18" charset="0"/>
                <a:cs typeface="Times New Roman" pitchFamily="18" charset="0"/>
              </a:rPr>
              <a:t>. The supply of proper </a:t>
            </a:r>
            <a:r>
              <a:rPr lang="en-US" sz="2000" b="1" dirty="0" smtClean="0">
                <a:solidFill>
                  <a:srgbClr val="FF00FF"/>
                </a:solidFill>
                <a:latin typeface="Times New Roman" pitchFamily="18" charset="0"/>
                <a:cs typeface="Times New Roman" pitchFamily="18" charset="0"/>
              </a:rPr>
              <a:t>quality</a:t>
            </a:r>
            <a:r>
              <a:rPr lang="en-US" sz="2000" dirty="0" smtClean="0">
                <a:latin typeface="Times New Roman" pitchFamily="18" charset="0"/>
                <a:cs typeface="Times New Roman" pitchFamily="18" charset="0"/>
              </a:rPr>
              <a:t> of materials is essential for manufacturing standard products. The avoidance of material wastage helps in controlling cost of production. Material management is essential for every type of concern.</a:t>
            </a:r>
            <a:endParaRPr lang="en-US" sz="2000" dirty="0">
              <a:latin typeface="Times New Roman" pitchFamily="18" charset="0"/>
              <a:cs typeface="Times New Roman" pitchFamily="18" charset="0"/>
            </a:endParaRPr>
          </a:p>
        </p:txBody>
      </p:sp>
      <p:sp>
        <p:nvSpPr>
          <p:cNvPr id="6" name="Rectangle 5"/>
          <p:cNvSpPr/>
          <p:nvPr/>
        </p:nvSpPr>
        <p:spPr>
          <a:xfrm>
            <a:off x="1447800" y="2788384"/>
            <a:ext cx="7010400" cy="1631216"/>
          </a:xfrm>
          <a:prstGeom prst="rect">
            <a:avLst/>
          </a:prstGeom>
        </p:spPr>
        <p:txBody>
          <a:bodyPr wrap="square">
            <a:spAutoFit/>
          </a:bodyPr>
          <a:lstStyle/>
          <a:p>
            <a:pPr algn="just"/>
            <a:r>
              <a:rPr lang="en-US" sz="2000" dirty="0" smtClean="0">
                <a:solidFill>
                  <a:srgbClr val="FF0000"/>
                </a:solidFill>
                <a:latin typeface="Times New Roman" pitchFamily="18" charset="0"/>
                <a:cs typeface="Times New Roman" pitchFamily="18" charset="0"/>
              </a:rPr>
              <a:t>1.</a:t>
            </a:r>
            <a:r>
              <a:rPr lang="en-US" sz="2000" dirty="0" smtClean="0">
                <a:latin typeface="Times New Roman" pitchFamily="18" charset="0"/>
                <a:cs typeface="Times New Roman" pitchFamily="18" charset="0"/>
              </a:rPr>
              <a:t> The material cost content of total cost is kept at a reasonable 	level. </a:t>
            </a:r>
            <a:r>
              <a:rPr lang="en-US" sz="2000" b="1" dirty="0" smtClean="0">
                <a:solidFill>
                  <a:srgbClr val="FF0000"/>
                </a:solidFill>
                <a:latin typeface="Times New Roman" pitchFamily="18" charset="0"/>
                <a:cs typeface="Times New Roman" pitchFamily="18" charset="0"/>
              </a:rPr>
              <a:t>Scientific purchasing </a:t>
            </a:r>
            <a:r>
              <a:rPr lang="en-US" sz="2000" dirty="0" smtClean="0">
                <a:latin typeface="Times New Roman" pitchFamily="18" charset="0"/>
                <a:cs typeface="Times New Roman" pitchFamily="18" charset="0"/>
              </a:rPr>
              <a:t>helps in acquiring materials 	at reasonable prices. </a:t>
            </a:r>
            <a:r>
              <a:rPr lang="en-US" sz="2000" b="1" dirty="0" smtClean="0">
                <a:solidFill>
                  <a:srgbClr val="FF0000"/>
                </a:solidFill>
                <a:latin typeface="Times New Roman" pitchFamily="18" charset="0"/>
                <a:cs typeface="Times New Roman" pitchFamily="18" charset="0"/>
              </a:rPr>
              <a:t>Proper storing </a:t>
            </a:r>
            <a:r>
              <a:rPr lang="en-US" sz="2000" dirty="0" smtClean="0">
                <a:latin typeface="Times New Roman" pitchFamily="18" charset="0"/>
                <a:cs typeface="Times New Roman" pitchFamily="18" charset="0"/>
              </a:rPr>
              <a:t>of materials also 	helps in reducing their wastages. These factors help in 	controlling cost content of products.</a:t>
            </a:r>
            <a:endParaRPr lang="en-US" sz="2000" dirty="0">
              <a:latin typeface="Times New Roman" pitchFamily="18" charset="0"/>
              <a:cs typeface="Times New Roman" pitchFamily="18" charset="0"/>
            </a:endParaRPr>
          </a:p>
        </p:txBody>
      </p:sp>
      <p:sp>
        <p:nvSpPr>
          <p:cNvPr id="7" name="Rectangle 6"/>
          <p:cNvSpPr/>
          <p:nvPr/>
        </p:nvSpPr>
        <p:spPr>
          <a:xfrm>
            <a:off x="1447800" y="4543961"/>
            <a:ext cx="7010400" cy="1323439"/>
          </a:xfrm>
          <a:prstGeom prst="rect">
            <a:avLst/>
          </a:prstGeom>
        </p:spPr>
        <p:txBody>
          <a:bodyPr wrap="square">
            <a:spAutoFit/>
          </a:bodyPr>
          <a:lstStyle/>
          <a:p>
            <a:pPr algn="just" fontAlgn="base"/>
            <a:r>
              <a:rPr lang="en-US" sz="2000" dirty="0" smtClean="0">
                <a:solidFill>
                  <a:srgbClr val="FF0000"/>
                </a:solidFill>
                <a:latin typeface="Times New Roman" pitchFamily="18" charset="0"/>
                <a:cs typeface="Times New Roman" pitchFamily="18" charset="0"/>
              </a:rPr>
              <a:t>2.</a:t>
            </a:r>
            <a:r>
              <a:rPr lang="en-US" sz="2000" dirty="0" smtClean="0">
                <a:latin typeface="Times New Roman" pitchFamily="18" charset="0"/>
                <a:cs typeface="Times New Roman" pitchFamily="18" charset="0"/>
              </a:rPr>
              <a:t> The cost of </a:t>
            </a:r>
            <a:r>
              <a:rPr lang="en-US" sz="2000" b="1" dirty="0" smtClean="0">
                <a:solidFill>
                  <a:srgbClr val="FF0000"/>
                </a:solidFill>
                <a:latin typeface="Times New Roman" pitchFamily="18" charset="0"/>
                <a:cs typeface="Times New Roman" pitchFamily="18" charset="0"/>
              </a:rPr>
              <a:t>indirect materials </a:t>
            </a:r>
            <a:r>
              <a:rPr lang="en-US" sz="2000" dirty="0" smtClean="0">
                <a:latin typeface="Times New Roman" pitchFamily="18" charset="0"/>
                <a:cs typeface="Times New Roman" pitchFamily="18" charset="0"/>
              </a:rPr>
              <a:t>is kept under check. Sometimes 	cost of indirect materials also increases total cost of 	production because there is no proper control over such 	materials.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695265"/>
            <a:ext cx="6934200" cy="5324535"/>
          </a:xfrm>
          <a:prstGeom prst="rect">
            <a:avLst/>
          </a:prstGeom>
        </p:spPr>
        <p:txBody>
          <a:bodyPr wrap="square">
            <a:spAutoFit/>
          </a:bodyPr>
          <a:lstStyle/>
          <a:p>
            <a:pPr algn="just" fontAlgn="base"/>
            <a:r>
              <a:rPr lang="en-US" sz="2000" dirty="0" smtClean="0">
                <a:solidFill>
                  <a:srgbClr val="FF0000"/>
                </a:solidFill>
                <a:latin typeface="Times New Roman" pitchFamily="18" charset="0"/>
                <a:cs typeface="Times New Roman" pitchFamily="18" charset="0"/>
              </a:rPr>
              <a:t>3.</a:t>
            </a:r>
            <a:r>
              <a:rPr lang="en-US" sz="2000" dirty="0" smtClean="0">
                <a:latin typeface="Times New Roman" pitchFamily="18" charset="0"/>
                <a:cs typeface="Times New Roman" pitchFamily="18" charset="0"/>
              </a:rPr>
              <a:t> The equipment is properly utilized because there are no 	break downs due to late supply of materials.</a:t>
            </a:r>
          </a:p>
          <a:p>
            <a:pPr algn="just" fontAlgn="base"/>
            <a:endParaRPr lang="en-US" sz="2000" dirty="0" smtClean="0">
              <a:latin typeface="Times New Roman" pitchFamily="18" charset="0"/>
              <a:cs typeface="Times New Roman" pitchFamily="18" charset="0"/>
            </a:endParaRPr>
          </a:p>
          <a:p>
            <a:pPr algn="just" fontAlgn="base"/>
            <a:r>
              <a:rPr lang="en-US" sz="2000" dirty="0" smtClean="0">
                <a:solidFill>
                  <a:srgbClr val="FF0000"/>
                </a:solidFill>
                <a:latin typeface="Times New Roman" pitchFamily="18" charset="0"/>
                <a:cs typeface="Times New Roman" pitchFamily="18" charset="0"/>
              </a:rPr>
              <a:t>4.</a:t>
            </a:r>
            <a:r>
              <a:rPr lang="en-US" sz="2000" dirty="0" smtClean="0">
                <a:latin typeface="Times New Roman" pitchFamily="18" charset="0"/>
                <a:cs typeface="Times New Roman" pitchFamily="18" charset="0"/>
              </a:rPr>
              <a:t> The loss of direct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is avoided.</a:t>
            </a:r>
          </a:p>
          <a:p>
            <a:pPr algn="just" fontAlgn="base"/>
            <a:endParaRPr lang="en-US" sz="2000" dirty="0" smtClean="0">
              <a:latin typeface="Times New Roman" pitchFamily="18" charset="0"/>
              <a:cs typeface="Times New Roman" pitchFamily="18" charset="0"/>
            </a:endParaRPr>
          </a:p>
          <a:p>
            <a:pPr algn="just" fontAlgn="base"/>
            <a:r>
              <a:rPr lang="en-US" sz="2000" dirty="0" smtClean="0">
                <a:solidFill>
                  <a:srgbClr val="FF0000"/>
                </a:solidFill>
                <a:latin typeface="Times New Roman" pitchFamily="18" charset="0"/>
                <a:cs typeface="Times New Roman" pitchFamily="18" charset="0"/>
              </a:rPr>
              <a:t>5.</a:t>
            </a:r>
            <a:r>
              <a:rPr lang="en-US" sz="2000" dirty="0" smtClean="0">
                <a:latin typeface="Times New Roman" pitchFamily="18" charset="0"/>
                <a:cs typeface="Times New Roman" pitchFamily="18" charset="0"/>
              </a:rPr>
              <a:t> The wastages of materials at the stage of storage as well as 	their movement is kept under control.</a:t>
            </a:r>
          </a:p>
          <a:p>
            <a:pPr algn="just" fontAlgn="base"/>
            <a:endParaRPr lang="en-US" sz="2000" dirty="0" smtClean="0">
              <a:latin typeface="Times New Roman" pitchFamily="18" charset="0"/>
              <a:cs typeface="Times New Roman" pitchFamily="18" charset="0"/>
            </a:endParaRPr>
          </a:p>
          <a:p>
            <a:pPr algn="just" fontAlgn="base"/>
            <a:r>
              <a:rPr lang="en-US" sz="2000" dirty="0" smtClean="0">
                <a:solidFill>
                  <a:srgbClr val="FF0000"/>
                </a:solidFill>
                <a:latin typeface="Times New Roman" pitchFamily="18" charset="0"/>
                <a:cs typeface="Times New Roman" pitchFamily="18" charset="0"/>
              </a:rPr>
              <a:t>6.</a:t>
            </a:r>
            <a:r>
              <a:rPr lang="en-US" sz="2000" dirty="0" smtClean="0">
                <a:latin typeface="Times New Roman" pitchFamily="18" charset="0"/>
                <a:cs typeface="Times New Roman" pitchFamily="18" charset="0"/>
              </a:rPr>
              <a:t> The supply of materials is prompt and late delivery 	instances are only few.</a:t>
            </a:r>
          </a:p>
          <a:p>
            <a:pPr algn="just" fontAlgn="base"/>
            <a:endParaRPr lang="en-US" sz="2000" dirty="0" smtClean="0">
              <a:latin typeface="Times New Roman" pitchFamily="18" charset="0"/>
              <a:cs typeface="Times New Roman" pitchFamily="18" charset="0"/>
            </a:endParaRPr>
          </a:p>
          <a:p>
            <a:pPr algn="just" fontAlgn="base"/>
            <a:r>
              <a:rPr lang="en-US" sz="2000" dirty="0" smtClean="0">
                <a:solidFill>
                  <a:srgbClr val="FF0000"/>
                </a:solidFill>
                <a:latin typeface="Times New Roman" pitchFamily="18" charset="0"/>
                <a:cs typeface="Times New Roman" pitchFamily="18" charset="0"/>
              </a:rPr>
              <a:t>7.</a:t>
            </a:r>
            <a:r>
              <a:rPr lang="en-US" sz="2000" dirty="0" smtClean="0">
                <a:latin typeface="Times New Roman" pitchFamily="18" charset="0"/>
                <a:cs typeface="Times New Roman" pitchFamily="18" charset="0"/>
              </a:rPr>
              <a:t> The investments on materials are kept under control as 	under and over stocking is avoided.</a:t>
            </a:r>
          </a:p>
          <a:p>
            <a:pPr algn="just" fontAlgn="base"/>
            <a:endParaRPr lang="en-US" sz="2000" dirty="0" smtClean="0">
              <a:latin typeface="Times New Roman" pitchFamily="18" charset="0"/>
              <a:cs typeface="Times New Roman" pitchFamily="18" charset="0"/>
            </a:endParaRPr>
          </a:p>
          <a:p>
            <a:pPr algn="just" fontAlgn="base"/>
            <a:r>
              <a:rPr lang="en-US" sz="2000" dirty="0" smtClean="0">
                <a:solidFill>
                  <a:srgbClr val="FF0000"/>
                </a:solidFill>
                <a:latin typeface="Times New Roman" pitchFamily="18" charset="0"/>
                <a:cs typeface="Times New Roman" pitchFamily="18" charset="0"/>
              </a:rPr>
              <a:t>8.</a:t>
            </a:r>
            <a:r>
              <a:rPr lang="en-US" sz="2000" dirty="0" smtClean="0">
                <a:latin typeface="Times New Roman" pitchFamily="18" charset="0"/>
                <a:cs typeface="Times New Roman" pitchFamily="18" charset="0"/>
              </a:rPr>
              <a:t> Congestion in the stores and at different stages of 	manufacturing is avoided.</a:t>
            </a:r>
          </a:p>
          <a:p>
            <a:pPr algn="just" fontAlgn="base"/>
            <a:endParaRPr lang="en-US"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533400"/>
            <a:ext cx="4552849" cy="430887"/>
          </a:xfrm>
          <a:prstGeom prst="rect">
            <a:avLst/>
          </a:prstGeom>
        </p:spPr>
        <p:txBody>
          <a:bodyPr wrap="none">
            <a:spAutoFit/>
          </a:bodyPr>
          <a:lstStyle/>
          <a:p>
            <a:pPr fontAlgn="base"/>
            <a:r>
              <a:rPr lang="en-US" sz="2200" b="1" u="sng" dirty="0" smtClean="0">
                <a:solidFill>
                  <a:srgbClr val="00B050"/>
                </a:solidFill>
                <a:latin typeface="Times New Roman" pitchFamily="18" charset="0"/>
                <a:cs typeface="Times New Roman" pitchFamily="18" charset="0"/>
              </a:rPr>
              <a:t>Functions of Material Management</a:t>
            </a:r>
            <a:endParaRPr lang="en-US" sz="2200" b="1" u="sng" dirty="0">
              <a:solidFill>
                <a:srgbClr val="00B050"/>
              </a:solidFill>
              <a:latin typeface="Times New Roman" pitchFamily="18" charset="0"/>
              <a:cs typeface="Times New Roman" pitchFamily="18" charset="0"/>
            </a:endParaRPr>
          </a:p>
        </p:txBody>
      </p:sp>
      <p:sp>
        <p:nvSpPr>
          <p:cNvPr id="5" name="Rectangle 4"/>
          <p:cNvSpPr/>
          <p:nvPr/>
        </p:nvSpPr>
        <p:spPr>
          <a:xfrm>
            <a:off x="609600" y="1066800"/>
            <a:ext cx="8001000" cy="1015663"/>
          </a:xfrm>
          <a:prstGeom prst="rect">
            <a:avLst/>
          </a:prstGeom>
        </p:spPr>
        <p:txBody>
          <a:bodyPr wrap="square">
            <a:spAutoFit/>
          </a:bodyPr>
          <a:lstStyle/>
          <a:p>
            <a:pPr algn="just"/>
            <a:r>
              <a:rPr lang="en-US" sz="2000" dirty="0" smtClean="0">
                <a:latin typeface="Times New Roman" pitchFamily="18" charset="0"/>
                <a:cs typeface="Times New Roman" pitchFamily="18" charset="0"/>
              </a:rPr>
              <a:t>Material management covers all aspects of material costs, supply and utilization. The functional areas involved in material management usually include </a:t>
            </a:r>
            <a:r>
              <a:rPr lang="en-US" sz="2000" b="1" i="1" dirty="0" smtClean="0">
                <a:solidFill>
                  <a:srgbClr val="C00000"/>
                </a:solidFill>
                <a:latin typeface="Times New Roman" pitchFamily="18" charset="0"/>
                <a:cs typeface="Times New Roman" pitchFamily="18" charset="0"/>
              </a:rPr>
              <a:t>purchasing</a:t>
            </a:r>
            <a:r>
              <a:rPr lang="en-US" sz="2000" b="1" i="1" dirty="0" smtClean="0">
                <a:latin typeface="Times New Roman" pitchFamily="18" charset="0"/>
                <a:cs typeface="Times New Roman" pitchFamily="18" charset="0"/>
              </a:rPr>
              <a:t>, </a:t>
            </a:r>
            <a:r>
              <a:rPr lang="en-US" sz="2000" b="1" i="1" dirty="0" smtClean="0">
                <a:solidFill>
                  <a:srgbClr val="00B0F0"/>
                </a:solidFill>
                <a:latin typeface="Times New Roman" pitchFamily="18" charset="0"/>
                <a:cs typeface="Times New Roman" pitchFamily="18" charset="0"/>
              </a:rPr>
              <a:t>production control</a:t>
            </a:r>
            <a:r>
              <a:rPr lang="en-US" sz="2000" b="1" i="1" dirty="0" smtClean="0">
                <a:latin typeface="Times New Roman" pitchFamily="18" charset="0"/>
                <a:cs typeface="Times New Roman" pitchFamily="18" charset="0"/>
              </a:rPr>
              <a:t>, </a:t>
            </a:r>
            <a:r>
              <a:rPr lang="en-US" sz="2000" b="1" i="1" dirty="0" smtClean="0">
                <a:solidFill>
                  <a:srgbClr val="7030A0"/>
                </a:solidFill>
                <a:latin typeface="Times New Roman" pitchFamily="18" charset="0"/>
                <a:cs typeface="Times New Roman" pitchFamily="18" charset="0"/>
              </a:rPr>
              <a:t>shipping</a:t>
            </a:r>
            <a:r>
              <a:rPr lang="en-US" sz="2000" b="1" i="1" dirty="0" smtClean="0">
                <a:latin typeface="Times New Roman" pitchFamily="18" charset="0"/>
                <a:cs typeface="Times New Roman" pitchFamily="18" charset="0"/>
              </a:rPr>
              <a:t>, </a:t>
            </a:r>
            <a:r>
              <a:rPr lang="en-US" sz="2000" b="1" i="1" dirty="0" smtClean="0">
                <a:solidFill>
                  <a:schemeClr val="accent6">
                    <a:lumMod val="75000"/>
                  </a:schemeClr>
                </a:solidFill>
                <a:latin typeface="Times New Roman" pitchFamily="18" charset="0"/>
                <a:cs typeface="Times New Roman" pitchFamily="18" charset="0"/>
              </a:rPr>
              <a:t>receiving</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r>
              <a:rPr lang="en-US" sz="2000" b="1" i="1" dirty="0" smtClean="0">
                <a:solidFill>
                  <a:srgbClr val="CC0066"/>
                </a:solidFill>
                <a:latin typeface="Times New Roman" pitchFamily="18" charset="0"/>
                <a:cs typeface="Times New Roman" pitchFamily="18" charset="0"/>
              </a:rPr>
              <a:t>stores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 name="Rectangle 5"/>
          <p:cNvSpPr/>
          <p:nvPr/>
        </p:nvSpPr>
        <p:spPr>
          <a:xfrm>
            <a:off x="3886200" y="2286000"/>
            <a:ext cx="4572000" cy="3785652"/>
          </a:xfrm>
          <a:prstGeom prst="rect">
            <a:avLst/>
          </a:prstGeom>
        </p:spPr>
        <p:txBody>
          <a:bodyPr wrap="square">
            <a:spAutoFit/>
          </a:bodyPr>
          <a:lstStyle/>
          <a:p>
            <a:pPr algn="just" fontAlgn="base"/>
            <a:r>
              <a:rPr lang="en-US" sz="2000" b="1" u="sng" dirty="0" smtClean="0">
                <a:solidFill>
                  <a:srgbClr val="0070C0"/>
                </a:solidFill>
                <a:latin typeface="Times New Roman" pitchFamily="18" charset="0"/>
                <a:cs typeface="Times New Roman" pitchFamily="18" charset="0"/>
              </a:rPr>
              <a:t>1. Production and Material Control:</a:t>
            </a:r>
          </a:p>
          <a:p>
            <a:pPr algn="just" fontAlgn="base"/>
            <a:r>
              <a:rPr lang="en-US" sz="2000" dirty="0" smtClean="0">
                <a:latin typeface="Times New Roman" pitchFamily="18" charset="0"/>
                <a:cs typeface="Times New Roman" pitchFamily="18" charset="0"/>
              </a:rPr>
              <a:t>	Production manager prepares schedules of production to be carried in future. The requirements of parts and materials are determined as per production schedules. </a:t>
            </a:r>
          </a:p>
          <a:p>
            <a:pPr algn="just" fontAlgn="base"/>
            <a:endParaRPr lang="en-US" sz="1100" dirty="0" smtClean="0">
              <a:latin typeface="Times New Roman" pitchFamily="18" charset="0"/>
              <a:cs typeface="Times New Roman" pitchFamily="18" charset="0"/>
            </a:endParaRPr>
          </a:p>
          <a:p>
            <a:pPr algn="just" fontAlgn="base"/>
            <a:r>
              <a:rPr lang="en-US" sz="2000" dirty="0" smtClean="0">
                <a:latin typeface="Times New Roman" pitchFamily="18" charset="0"/>
                <a:cs typeface="Times New Roman" pitchFamily="18" charset="0"/>
              </a:rPr>
              <a:t>Production schedules are prepared on the basis of orders received or anticipated demand for goods. It is ensured that every type or part of material is made available so that production is carried on smoothly.</a:t>
            </a:r>
            <a:endParaRPr lang="en-US" sz="2000" dirty="0">
              <a:latin typeface="Times New Roman" pitchFamily="18" charset="0"/>
              <a:cs typeface="Times New Roman" pitchFamily="18" charset="0"/>
            </a:endParaRPr>
          </a:p>
        </p:txBody>
      </p:sp>
      <p:pic>
        <p:nvPicPr>
          <p:cNvPr id="2050" name="Picture 2" descr="C:\Users\User\Desktop\8521046872118455706.png"/>
          <p:cNvPicPr>
            <a:picLocks noChangeAspect="1" noChangeArrowheads="1"/>
          </p:cNvPicPr>
          <p:nvPr/>
        </p:nvPicPr>
        <p:blipFill>
          <a:blip r:embed="rId2" cstate="print"/>
          <a:srcRect/>
          <a:stretch>
            <a:fillRect/>
          </a:stretch>
        </p:blipFill>
        <p:spPr bwMode="auto">
          <a:xfrm>
            <a:off x="152400" y="2541058"/>
            <a:ext cx="3733800" cy="279294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8888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TotalTime>
  <Words>1104</Words>
  <Application>Microsoft Office PowerPoint</Application>
  <PresentationFormat>On-screen Show (4:3)</PresentationFormat>
  <Paragraphs>185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Materials Management</vt:lpstr>
      <vt:lpstr>Slide 2</vt:lpstr>
      <vt:lpstr>Slide 3</vt:lpstr>
      <vt:lpstr>Slide 4</vt:lpstr>
      <vt:lpstr>Slide 5</vt:lpstr>
      <vt:lpstr>Slide 6</vt:lpstr>
      <vt:lpstr>Slide 7</vt:lpstr>
      <vt:lpstr>Slide 8</vt:lpstr>
      <vt:lpstr>Slide 9</vt:lpstr>
      <vt:lpstr>Slide 10</vt:lpstr>
      <vt:lpstr>Slide 11</vt:lpstr>
      <vt:lpstr>Why Materials Management</vt:lpstr>
      <vt:lpstr>Objectives of Material Management</vt:lpstr>
      <vt:lpstr>Purchasing</vt:lpstr>
      <vt:lpstr>Purchasing Functions</vt:lpstr>
      <vt:lpstr>Purchasing Cycle</vt:lpstr>
      <vt:lpstr>Factors in source/vendor selection</vt:lpstr>
      <vt:lpstr>Vendor rating</vt:lpstr>
      <vt:lpstr>Ethics in Purchasing</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Management</dc:title>
  <dc:creator>Gaddam'S</dc:creator>
  <cp:lastModifiedBy>Gaddam'S</cp:lastModifiedBy>
  <cp:revision>28</cp:revision>
  <dcterms:created xsi:type="dcterms:W3CDTF">2021-06-28T05:18:31Z</dcterms:created>
  <dcterms:modified xsi:type="dcterms:W3CDTF">2024-11-09T11:13:34Z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2012-07-04T00:00:00Z</vt:filetime>
  </property>
  <property fmtid="{D5CDD505-2E9C-101B-9397-08002B2CF9AE}" pid="3" name="Creator">
    <vt:lpwstr>Microsoft® Office PowerPoint® 2007</vt:lpwstr>
  </property>
  <property fmtid="{D5CDD505-2E9C-101B-9397-08002B2CF9AE}" pid="4" name="LastSaved">
    <vt:filetime>2021-06-28T00:00:00Z</vt:filetime>
  </property>
</Properties>
</file>